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4" r:id="rId2"/>
    <p:sldId id="279" r:id="rId3"/>
    <p:sldId id="259" r:id="rId4"/>
    <p:sldId id="261" r:id="rId5"/>
    <p:sldId id="265" r:id="rId6"/>
    <p:sldId id="284" r:id="rId7"/>
    <p:sldId id="289" r:id="rId8"/>
    <p:sldId id="290" r:id="rId9"/>
    <p:sldId id="291" r:id="rId10"/>
    <p:sldId id="292" r:id="rId11"/>
    <p:sldId id="282" r:id="rId12"/>
    <p:sldId id="293" r:id="rId13"/>
    <p:sldId id="272" r:id="rId14"/>
    <p:sldId id="273" r:id="rId15"/>
    <p:sldId id="278" r:id="rId16"/>
    <p:sldId id="260" r:id="rId17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" initials="M" lastIdx="1" clrIdx="0">
    <p:extLst>
      <p:ext uri="{19B8F6BF-5375-455C-9EA6-DF929625EA0E}">
        <p15:presenceInfo xmlns:p15="http://schemas.microsoft.com/office/powerpoint/2012/main" xmlns="" userId="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11" autoAdjust="0"/>
  </p:normalViewPr>
  <p:slideViewPr>
    <p:cSldViewPr>
      <p:cViewPr varScale="1">
        <p:scale>
          <a:sx n="116" d="100"/>
          <a:sy n="116" d="100"/>
        </p:scale>
        <p:origin x="-141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96136-1A3B-491B-9F85-D9CA683E81AC}" type="doc">
      <dgm:prSet loTypeId="urn:microsoft.com/office/officeart/2005/8/layout/venn3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zh-TW" altLang="en-US"/>
        </a:p>
      </dgm:t>
    </dgm:pt>
    <dgm:pt modelId="{6194630A-2BAD-41CD-829E-DF8BCF5B0925}">
      <dgm:prSet phldrT="[文字]" custT="1"/>
      <dgm:spPr/>
      <dgm:t>
        <a:bodyPr/>
        <a:lstStyle/>
        <a:p>
          <a:r>
            <a:rPr lang="zh-TW" altLang="en-US" sz="1200" b="1" dirty="0">
              <a:latin typeface="微軟正黑體" pitchFamily="34" charset="-120"/>
              <a:ea typeface="微軟正黑體" pitchFamily="34" charset="-120"/>
            </a:rPr>
            <a:t>研發</a:t>
          </a:r>
        </a:p>
      </dgm:t>
    </dgm:pt>
    <dgm:pt modelId="{DF83114F-8162-41C5-BABF-B3EA246770D3}" type="parTrans" cxnId="{BD2A70CD-CCB2-40AD-A62B-D6DFD7F0E78F}">
      <dgm:prSet/>
      <dgm:spPr/>
      <dgm:t>
        <a:bodyPr/>
        <a:lstStyle/>
        <a:p>
          <a:endParaRPr lang="zh-TW" altLang="en-US"/>
        </a:p>
      </dgm:t>
    </dgm:pt>
    <dgm:pt modelId="{2E72FFD3-00D8-4C86-AE11-2A66E66E88D9}" type="sibTrans" cxnId="{BD2A70CD-CCB2-40AD-A62B-D6DFD7F0E78F}">
      <dgm:prSet/>
      <dgm:spPr/>
      <dgm:t>
        <a:bodyPr/>
        <a:lstStyle/>
        <a:p>
          <a:endParaRPr lang="zh-TW" altLang="en-US"/>
        </a:p>
      </dgm:t>
    </dgm:pt>
    <dgm:pt modelId="{75A6BA0A-9DF6-4E14-A694-B85C53701B1A}">
      <dgm:prSet phldrT="[文字]" custT="1"/>
      <dgm:spPr/>
      <dgm:t>
        <a:bodyPr/>
        <a:lstStyle/>
        <a:p>
          <a:r>
            <a:rPr lang="zh-TW" altLang="en-US" sz="1200" b="1" dirty="0">
              <a:latin typeface="微軟正黑體" pitchFamily="34" charset="-120"/>
              <a:ea typeface="微軟正黑體" pitchFamily="34" charset="-120"/>
            </a:rPr>
            <a:t>測試</a:t>
          </a:r>
        </a:p>
      </dgm:t>
    </dgm:pt>
    <dgm:pt modelId="{BDB2E78C-E519-4904-9A21-8CA3D3230F30}" type="parTrans" cxnId="{134768A7-1969-4E8E-92CD-7213FB41C6A1}">
      <dgm:prSet/>
      <dgm:spPr/>
      <dgm:t>
        <a:bodyPr/>
        <a:lstStyle/>
        <a:p>
          <a:endParaRPr lang="zh-TW" altLang="en-US"/>
        </a:p>
      </dgm:t>
    </dgm:pt>
    <dgm:pt modelId="{160016CB-B363-4B08-8C2D-C4D2F7AA5635}" type="sibTrans" cxnId="{134768A7-1969-4E8E-92CD-7213FB41C6A1}">
      <dgm:prSet/>
      <dgm:spPr/>
      <dgm:t>
        <a:bodyPr/>
        <a:lstStyle/>
        <a:p>
          <a:endParaRPr lang="zh-TW" altLang="en-US"/>
        </a:p>
      </dgm:t>
    </dgm:pt>
    <dgm:pt modelId="{DC028EAF-EF3C-4D80-95D2-2E663DD550BF}">
      <dgm:prSet phldrT="[文字]" custT="1"/>
      <dgm:spPr/>
      <dgm:t>
        <a:bodyPr/>
        <a:lstStyle/>
        <a:p>
          <a:r>
            <a:rPr lang="zh-TW" altLang="en-US" sz="1200" b="1" dirty="0">
              <a:latin typeface="微軟正黑體" pitchFamily="34" charset="-120"/>
              <a:ea typeface="微軟正黑體" pitchFamily="34" charset="-120"/>
            </a:rPr>
            <a:t>生產</a:t>
          </a:r>
        </a:p>
      </dgm:t>
    </dgm:pt>
    <dgm:pt modelId="{EE681CA9-708C-4D1A-A54C-3AE732A8C417}" type="parTrans" cxnId="{963975C0-1E42-417E-8102-75DA5EBFEFDE}">
      <dgm:prSet/>
      <dgm:spPr/>
      <dgm:t>
        <a:bodyPr/>
        <a:lstStyle/>
        <a:p>
          <a:endParaRPr lang="zh-TW" altLang="en-US"/>
        </a:p>
      </dgm:t>
    </dgm:pt>
    <dgm:pt modelId="{4251DCBA-D8B1-4541-A75D-843DE4F25E52}" type="sibTrans" cxnId="{963975C0-1E42-417E-8102-75DA5EBFEFDE}">
      <dgm:prSet/>
      <dgm:spPr/>
      <dgm:t>
        <a:bodyPr/>
        <a:lstStyle/>
        <a:p>
          <a:endParaRPr lang="zh-TW" altLang="en-US"/>
        </a:p>
      </dgm:t>
    </dgm:pt>
    <dgm:pt modelId="{4284225E-17C8-44C8-88D6-DE4DC0418F7E}">
      <dgm:prSet phldrT="[文字]" custT="1"/>
      <dgm:spPr/>
      <dgm:t>
        <a:bodyPr/>
        <a:lstStyle/>
        <a:p>
          <a:r>
            <a:rPr lang="zh-TW" altLang="en-US" sz="1200" b="1" dirty="0">
              <a:latin typeface="微軟正黑體" pitchFamily="34" charset="-120"/>
              <a:ea typeface="微軟正黑體" pitchFamily="34" charset="-120"/>
            </a:rPr>
            <a:t>銷售</a:t>
          </a:r>
        </a:p>
      </dgm:t>
    </dgm:pt>
    <dgm:pt modelId="{AECA382A-391F-4888-B196-06145B7B390D}" type="parTrans" cxnId="{D376C7BC-41C7-4BE9-A121-AFCA12780A8B}">
      <dgm:prSet/>
      <dgm:spPr/>
      <dgm:t>
        <a:bodyPr/>
        <a:lstStyle/>
        <a:p>
          <a:endParaRPr lang="zh-TW" altLang="en-US"/>
        </a:p>
      </dgm:t>
    </dgm:pt>
    <dgm:pt modelId="{47E9FA7C-79EB-4F22-A6F7-14E1E66702F2}" type="sibTrans" cxnId="{D376C7BC-41C7-4BE9-A121-AFCA12780A8B}">
      <dgm:prSet/>
      <dgm:spPr/>
      <dgm:t>
        <a:bodyPr/>
        <a:lstStyle/>
        <a:p>
          <a:endParaRPr lang="zh-TW" altLang="en-US"/>
        </a:p>
      </dgm:t>
    </dgm:pt>
    <dgm:pt modelId="{10825D0C-D30D-46C8-B5E7-C08B72A87336}" type="pres">
      <dgm:prSet presAssocID="{7BC96136-1A3B-491B-9F85-D9CA683E81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D11B56B-FFAF-412A-9534-600ABE501263}" type="pres">
      <dgm:prSet presAssocID="{6194630A-2BAD-41CD-829E-DF8BCF5B092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CBC898-6CBA-411E-B831-CA18DA033043}" type="pres">
      <dgm:prSet presAssocID="{2E72FFD3-00D8-4C86-AE11-2A66E66E88D9}" presName="space" presStyleCnt="0"/>
      <dgm:spPr/>
    </dgm:pt>
    <dgm:pt modelId="{8EF956AB-431A-4AD7-854D-F75D4BDD7F8F}" type="pres">
      <dgm:prSet presAssocID="{75A6BA0A-9DF6-4E14-A694-B85C53701B1A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A5174C-2F09-4AAE-AB2A-8C9EBCB07B57}" type="pres">
      <dgm:prSet presAssocID="{160016CB-B363-4B08-8C2D-C4D2F7AA5635}" presName="space" presStyleCnt="0"/>
      <dgm:spPr/>
    </dgm:pt>
    <dgm:pt modelId="{EF39F012-6BBB-47B0-A753-A6AFBA7908BB}" type="pres">
      <dgm:prSet presAssocID="{DC028EAF-EF3C-4D80-95D2-2E663DD550BF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53C808-ED1E-461A-95B8-3A9F7AF653F4}" type="pres">
      <dgm:prSet presAssocID="{4251DCBA-D8B1-4541-A75D-843DE4F25E52}" presName="space" presStyleCnt="0"/>
      <dgm:spPr/>
    </dgm:pt>
    <dgm:pt modelId="{7345B14F-EAA5-4A1C-8F94-FC268D5ADBB5}" type="pres">
      <dgm:prSet presAssocID="{4284225E-17C8-44C8-88D6-DE4DC0418F7E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63975C0-1E42-417E-8102-75DA5EBFEFDE}" srcId="{7BC96136-1A3B-491B-9F85-D9CA683E81AC}" destId="{DC028EAF-EF3C-4D80-95D2-2E663DD550BF}" srcOrd="2" destOrd="0" parTransId="{EE681CA9-708C-4D1A-A54C-3AE732A8C417}" sibTransId="{4251DCBA-D8B1-4541-A75D-843DE4F25E52}"/>
    <dgm:cxn modelId="{D376C7BC-41C7-4BE9-A121-AFCA12780A8B}" srcId="{7BC96136-1A3B-491B-9F85-D9CA683E81AC}" destId="{4284225E-17C8-44C8-88D6-DE4DC0418F7E}" srcOrd="3" destOrd="0" parTransId="{AECA382A-391F-4888-B196-06145B7B390D}" sibTransId="{47E9FA7C-79EB-4F22-A6F7-14E1E66702F2}"/>
    <dgm:cxn modelId="{0AEFB959-E3F3-4862-A0C0-931F87C65DD4}" type="presOf" srcId="{75A6BA0A-9DF6-4E14-A694-B85C53701B1A}" destId="{8EF956AB-431A-4AD7-854D-F75D4BDD7F8F}" srcOrd="0" destOrd="0" presId="urn:microsoft.com/office/officeart/2005/8/layout/venn3"/>
    <dgm:cxn modelId="{7A54BEF2-9438-4D6A-9BBD-6AAD71365516}" type="presOf" srcId="{6194630A-2BAD-41CD-829E-DF8BCF5B0925}" destId="{DD11B56B-FFAF-412A-9534-600ABE501263}" srcOrd="0" destOrd="0" presId="urn:microsoft.com/office/officeart/2005/8/layout/venn3"/>
    <dgm:cxn modelId="{FBA1ECCF-056A-4243-96F0-39A4FBE7A8B8}" type="presOf" srcId="{7BC96136-1A3B-491B-9F85-D9CA683E81AC}" destId="{10825D0C-D30D-46C8-B5E7-C08B72A87336}" srcOrd="0" destOrd="0" presId="urn:microsoft.com/office/officeart/2005/8/layout/venn3"/>
    <dgm:cxn modelId="{B0A46569-E23B-40FD-8871-C02A0659E6B0}" type="presOf" srcId="{DC028EAF-EF3C-4D80-95D2-2E663DD550BF}" destId="{EF39F012-6BBB-47B0-A753-A6AFBA7908BB}" srcOrd="0" destOrd="0" presId="urn:microsoft.com/office/officeart/2005/8/layout/venn3"/>
    <dgm:cxn modelId="{0AFF8697-9EE1-45B8-BCBA-414FE32C793C}" type="presOf" srcId="{4284225E-17C8-44C8-88D6-DE4DC0418F7E}" destId="{7345B14F-EAA5-4A1C-8F94-FC268D5ADBB5}" srcOrd="0" destOrd="0" presId="urn:microsoft.com/office/officeart/2005/8/layout/venn3"/>
    <dgm:cxn modelId="{BD2A70CD-CCB2-40AD-A62B-D6DFD7F0E78F}" srcId="{7BC96136-1A3B-491B-9F85-D9CA683E81AC}" destId="{6194630A-2BAD-41CD-829E-DF8BCF5B0925}" srcOrd="0" destOrd="0" parTransId="{DF83114F-8162-41C5-BABF-B3EA246770D3}" sibTransId="{2E72FFD3-00D8-4C86-AE11-2A66E66E88D9}"/>
    <dgm:cxn modelId="{134768A7-1969-4E8E-92CD-7213FB41C6A1}" srcId="{7BC96136-1A3B-491B-9F85-D9CA683E81AC}" destId="{75A6BA0A-9DF6-4E14-A694-B85C53701B1A}" srcOrd="1" destOrd="0" parTransId="{BDB2E78C-E519-4904-9A21-8CA3D3230F30}" sibTransId="{160016CB-B363-4B08-8C2D-C4D2F7AA5635}"/>
    <dgm:cxn modelId="{2D2BAF55-E56E-47B7-9AA6-13D8D75595F0}" type="presParOf" srcId="{10825D0C-D30D-46C8-B5E7-C08B72A87336}" destId="{DD11B56B-FFAF-412A-9534-600ABE501263}" srcOrd="0" destOrd="0" presId="urn:microsoft.com/office/officeart/2005/8/layout/venn3"/>
    <dgm:cxn modelId="{F40BF3A9-699B-47A0-95E6-4F4A0B965B83}" type="presParOf" srcId="{10825D0C-D30D-46C8-B5E7-C08B72A87336}" destId="{1ACBC898-6CBA-411E-B831-CA18DA033043}" srcOrd="1" destOrd="0" presId="urn:microsoft.com/office/officeart/2005/8/layout/venn3"/>
    <dgm:cxn modelId="{D0E910C3-AE15-4D08-B611-BF6F915CD804}" type="presParOf" srcId="{10825D0C-D30D-46C8-B5E7-C08B72A87336}" destId="{8EF956AB-431A-4AD7-854D-F75D4BDD7F8F}" srcOrd="2" destOrd="0" presId="urn:microsoft.com/office/officeart/2005/8/layout/venn3"/>
    <dgm:cxn modelId="{753A9122-3827-4BA2-86DA-72BCCB1C3B43}" type="presParOf" srcId="{10825D0C-D30D-46C8-B5E7-C08B72A87336}" destId="{2CA5174C-2F09-4AAE-AB2A-8C9EBCB07B57}" srcOrd="3" destOrd="0" presId="urn:microsoft.com/office/officeart/2005/8/layout/venn3"/>
    <dgm:cxn modelId="{2C74F3CC-1A59-426E-926E-A370FB33077D}" type="presParOf" srcId="{10825D0C-D30D-46C8-B5E7-C08B72A87336}" destId="{EF39F012-6BBB-47B0-A753-A6AFBA7908BB}" srcOrd="4" destOrd="0" presId="urn:microsoft.com/office/officeart/2005/8/layout/venn3"/>
    <dgm:cxn modelId="{5E74E269-8C22-4F8E-A7D8-E6555BFD099C}" type="presParOf" srcId="{10825D0C-D30D-46C8-B5E7-C08B72A87336}" destId="{EF53C808-ED1E-461A-95B8-3A9F7AF653F4}" srcOrd="5" destOrd="0" presId="urn:microsoft.com/office/officeart/2005/8/layout/venn3"/>
    <dgm:cxn modelId="{BC257273-5846-4F49-ACFF-18501021CAF7}" type="presParOf" srcId="{10825D0C-D30D-46C8-B5E7-C08B72A87336}" destId="{7345B14F-EAA5-4A1C-8F94-FC268D5ADBB5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77F649-427E-4B79-8421-F1D65727267C}" type="doc">
      <dgm:prSet loTypeId="urn:microsoft.com/office/officeart/2005/8/layout/radial6" loCatId="cycle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zh-TW" altLang="en-US"/>
        </a:p>
      </dgm:t>
    </dgm:pt>
    <dgm:pt modelId="{1F131288-F912-4464-AF3E-9D8CB450B0A6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生產</a:t>
          </a:r>
        </a:p>
      </dgm:t>
    </dgm:pt>
    <dgm:pt modelId="{3C0D3702-A67A-4774-8238-92BA8A991E59}" type="parTrans" cxnId="{4C2B8FF4-6DC9-4E3B-B519-93ABED7C9E3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F77BD85-F821-4EE8-809C-5FAC3989B73F}" type="sibTrans" cxnId="{4C2B8FF4-6DC9-4E3B-B519-93ABED7C9E3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ABB213D-45AB-4A3A-88D0-7B3869D88D0D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防靜電車間</a:t>
          </a:r>
        </a:p>
      </dgm:t>
    </dgm:pt>
    <dgm:pt modelId="{8B7C40A4-72E3-4965-B36B-08E5D728F0AB}" type="parTrans" cxnId="{E1F170C6-17B3-4EDF-B05C-B3511CC942A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77EAD0F-8310-46A9-A2E7-8D09FB88A5CB}" type="sibTrans" cxnId="{E1F170C6-17B3-4EDF-B05C-B3511CC942A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52E0202-413E-423D-9012-47428B7112BB}">
      <dgm:prSet phldrT="[文字]"/>
      <dgm:spPr/>
      <dgm:t>
        <a:bodyPr/>
        <a:lstStyle/>
        <a:p>
          <a:r>
            <a:rPr lang="zh-TW" altLang="en-US">
              <a:latin typeface="微軟正黑體" pitchFamily="34" charset="-120"/>
              <a:ea typeface="微軟正黑體" pitchFamily="34" charset="-120"/>
            </a:rPr>
            <a:t>壓鑄機 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521798D-92D0-40A6-9D9D-0EA9885B4DA3}" type="parTrans" cxnId="{55587CE0-48C0-4570-9E4E-B69B7BAED4C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D66CB08-B098-47F7-9D54-6CD9CBE5CC10}" type="sibTrans" cxnId="{55587CE0-48C0-4570-9E4E-B69B7BAED4C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69D5FB6-CD5A-4FE8-B8BE-8E7F0246CA9C}">
      <dgm:prSet phldrT="[文字]"/>
      <dgm:spPr/>
      <dgm:t>
        <a:bodyPr/>
        <a:lstStyle/>
        <a:p>
          <a:r>
            <a:rPr lang="zh-TW" altLang="en-US" b="1" dirty="0">
              <a:ea typeface="細明體" pitchFamily="49" charset="-120"/>
            </a:rPr>
            <a:t>電子</a:t>
          </a:r>
          <a:r>
            <a:rPr lang="zh-CN" altLang="en-US" b="1" dirty="0">
              <a:ea typeface="細明體" pitchFamily="49" charset="-120"/>
            </a:rPr>
            <a:t>廠</a:t>
          </a:r>
          <a:r>
            <a:rPr lang="zh-TW" altLang="en-US" b="1" dirty="0">
              <a:ea typeface="細明體" pitchFamily="49" charset="-120"/>
            </a:rPr>
            <a:t>設備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9CE89FE4-2DAE-46F0-96D1-6ED46888E6CD}" type="parTrans" cxnId="{8DFAB2CB-3AA9-4EC7-B7EF-1CEDE41F478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91A055E-762F-4F7E-8B15-700D4730CC53}" type="sibTrans" cxnId="{8DFAB2CB-3AA9-4EC7-B7EF-1CEDE41F478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DA20A2F-D95B-480F-A4CB-E1AAC4EE23DD}">
      <dgm:prSet phldrT="[文字]"/>
      <dgm:spPr/>
      <dgm:t>
        <a:bodyPr/>
        <a:lstStyle/>
        <a:p>
          <a:r>
            <a:rPr lang="zh-CN" altLang="en-US" b="1" dirty="0">
              <a:ea typeface="細明體" pitchFamily="49" charset="-120"/>
            </a:rPr>
            <a:t>五金廠</a:t>
          </a:r>
          <a:r>
            <a:rPr lang="zh-TW" altLang="en-US" b="1" dirty="0">
              <a:ea typeface="細明體" pitchFamily="49" charset="-120"/>
            </a:rPr>
            <a:t>設備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028205F-45B0-4713-A950-0154B5A61717}" type="parTrans" cxnId="{82CFD533-9E61-477E-8BD0-6FE877623A5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4EFFD94-B1A8-4EC7-BCCA-A65121607B24}" type="sibTrans" cxnId="{82CFD533-9E61-477E-8BD0-6FE877623A5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DA1375A-E16F-4152-BDED-DBC9EEC0DCA7}" type="pres">
      <dgm:prSet presAssocID="{FC77F649-427E-4B79-8421-F1D6572726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6C8190B-E317-483D-B44E-DC0314DF7A2D}" type="pres">
      <dgm:prSet presAssocID="{1F131288-F912-4464-AF3E-9D8CB450B0A6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B72533C5-DB79-45F0-8067-AA8077D9D321}" type="pres">
      <dgm:prSet presAssocID="{4ABB213D-45AB-4A3A-88D0-7B3869D88D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D16971-388F-4063-9A28-F2E81D649C27}" type="pres">
      <dgm:prSet presAssocID="{4ABB213D-45AB-4A3A-88D0-7B3869D88D0D}" presName="dummy" presStyleCnt="0"/>
      <dgm:spPr/>
    </dgm:pt>
    <dgm:pt modelId="{1E35706B-10F1-4477-A529-2EBC9158353C}" type="pres">
      <dgm:prSet presAssocID="{877EAD0F-8310-46A9-A2E7-8D09FB88A5CB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67611D4E-A68D-453F-807B-135CECFFA9E7}" type="pres">
      <dgm:prSet presAssocID="{652E0202-413E-423D-9012-47428B7112B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9AE621-4EBF-47EF-869C-F046341FBBFD}" type="pres">
      <dgm:prSet presAssocID="{652E0202-413E-423D-9012-47428B7112BB}" presName="dummy" presStyleCnt="0"/>
      <dgm:spPr/>
    </dgm:pt>
    <dgm:pt modelId="{6BAF8506-5F62-4BEE-ADEB-5F05927BD874}" type="pres">
      <dgm:prSet presAssocID="{0D66CB08-B098-47F7-9D54-6CD9CBE5CC10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D0AD5853-B469-41E0-A05A-6A4DF7A93BBD}" type="pres">
      <dgm:prSet presAssocID="{369D5FB6-CD5A-4FE8-B8BE-8E7F0246CA9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0024D5-DF9E-4309-ADDA-E34AB7498294}" type="pres">
      <dgm:prSet presAssocID="{369D5FB6-CD5A-4FE8-B8BE-8E7F0246CA9C}" presName="dummy" presStyleCnt="0"/>
      <dgm:spPr/>
    </dgm:pt>
    <dgm:pt modelId="{6054D6F8-B2D2-4DEA-9614-A4CD7172520E}" type="pres">
      <dgm:prSet presAssocID="{491A055E-762F-4F7E-8B15-700D4730CC53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3736F2EF-F615-42B1-B451-7A749E3FD998}" type="pres">
      <dgm:prSet presAssocID="{BDA20A2F-D95B-480F-A4CB-E1AAC4EE23D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E58DC4-AB8D-44CC-8FD7-54F87C07D0D4}" type="pres">
      <dgm:prSet presAssocID="{BDA20A2F-D95B-480F-A4CB-E1AAC4EE23DD}" presName="dummy" presStyleCnt="0"/>
      <dgm:spPr/>
    </dgm:pt>
    <dgm:pt modelId="{B6EA6C41-51ED-409F-BDB2-EF5D90422AA8}" type="pres">
      <dgm:prSet presAssocID="{B4EFFD94-B1A8-4EC7-BCCA-A65121607B24}" presName="sibTrans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DB93436F-76B7-4AB8-B424-A0B2BFA30718}" type="presOf" srcId="{491A055E-762F-4F7E-8B15-700D4730CC53}" destId="{6054D6F8-B2D2-4DEA-9614-A4CD7172520E}" srcOrd="0" destOrd="0" presId="urn:microsoft.com/office/officeart/2005/8/layout/radial6"/>
    <dgm:cxn modelId="{19D69086-20BC-4330-873A-CAF60C165BBF}" type="presOf" srcId="{1F131288-F912-4464-AF3E-9D8CB450B0A6}" destId="{16C8190B-E317-483D-B44E-DC0314DF7A2D}" srcOrd="0" destOrd="0" presId="urn:microsoft.com/office/officeart/2005/8/layout/radial6"/>
    <dgm:cxn modelId="{8DFAB2CB-3AA9-4EC7-B7EF-1CEDE41F478F}" srcId="{1F131288-F912-4464-AF3E-9D8CB450B0A6}" destId="{369D5FB6-CD5A-4FE8-B8BE-8E7F0246CA9C}" srcOrd="2" destOrd="0" parTransId="{9CE89FE4-2DAE-46F0-96D1-6ED46888E6CD}" sibTransId="{491A055E-762F-4F7E-8B15-700D4730CC53}"/>
    <dgm:cxn modelId="{7E73673D-04B6-49FD-9D1B-2EAFF17A2422}" type="presOf" srcId="{0D66CB08-B098-47F7-9D54-6CD9CBE5CC10}" destId="{6BAF8506-5F62-4BEE-ADEB-5F05927BD874}" srcOrd="0" destOrd="0" presId="urn:microsoft.com/office/officeart/2005/8/layout/radial6"/>
    <dgm:cxn modelId="{02978DF1-2A57-477C-B4F9-D8216641E5B8}" type="presOf" srcId="{B4EFFD94-B1A8-4EC7-BCCA-A65121607B24}" destId="{B6EA6C41-51ED-409F-BDB2-EF5D90422AA8}" srcOrd="0" destOrd="0" presId="urn:microsoft.com/office/officeart/2005/8/layout/radial6"/>
    <dgm:cxn modelId="{4C2B8FF4-6DC9-4E3B-B519-93ABED7C9E3A}" srcId="{FC77F649-427E-4B79-8421-F1D65727267C}" destId="{1F131288-F912-4464-AF3E-9D8CB450B0A6}" srcOrd="0" destOrd="0" parTransId="{3C0D3702-A67A-4774-8238-92BA8A991E59}" sibTransId="{2F77BD85-F821-4EE8-809C-5FAC3989B73F}"/>
    <dgm:cxn modelId="{55587CE0-48C0-4570-9E4E-B69B7BAED4C2}" srcId="{1F131288-F912-4464-AF3E-9D8CB450B0A6}" destId="{652E0202-413E-423D-9012-47428B7112BB}" srcOrd="1" destOrd="0" parTransId="{2521798D-92D0-40A6-9D9D-0EA9885B4DA3}" sibTransId="{0D66CB08-B098-47F7-9D54-6CD9CBE5CC10}"/>
    <dgm:cxn modelId="{C3344CFA-DA16-40DD-8BB0-54AE4A33685E}" type="presOf" srcId="{BDA20A2F-D95B-480F-A4CB-E1AAC4EE23DD}" destId="{3736F2EF-F615-42B1-B451-7A749E3FD998}" srcOrd="0" destOrd="0" presId="urn:microsoft.com/office/officeart/2005/8/layout/radial6"/>
    <dgm:cxn modelId="{7DC8A386-40BD-4B85-957F-A103909F0C12}" type="presOf" srcId="{652E0202-413E-423D-9012-47428B7112BB}" destId="{67611D4E-A68D-453F-807B-135CECFFA9E7}" srcOrd="0" destOrd="0" presId="urn:microsoft.com/office/officeart/2005/8/layout/radial6"/>
    <dgm:cxn modelId="{1E74658A-0B15-4B51-863A-BDE8E414F46F}" type="presOf" srcId="{369D5FB6-CD5A-4FE8-B8BE-8E7F0246CA9C}" destId="{D0AD5853-B469-41E0-A05A-6A4DF7A93BBD}" srcOrd="0" destOrd="0" presId="urn:microsoft.com/office/officeart/2005/8/layout/radial6"/>
    <dgm:cxn modelId="{D46B49FE-1BA5-4AF6-A352-C33D022B0A83}" type="presOf" srcId="{4ABB213D-45AB-4A3A-88D0-7B3869D88D0D}" destId="{B72533C5-DB79-45F0-8067-AA8077D9D321}" srcOrd="0" destOrd="0" presId="urn:microsoft.com/office/officeart/2005/8/layout/radial6"/>
    <dgm:cxn modelId="{E1F170C6-17B3-4EDF-B05C-B3511CC942A5}" srcId="{1F131288-F912-4464-AF3E-9D8CB450B0A6}" destId="{4ABB213D-45AB-4A3A-88D0-7B3869D88D0D}" srcOrd="0" destOrd="0" parTransId="{8B7C40A4-72E3-4965-B36B-08E5D728F0AB}" sibTransId="{877EAD0F-8310-46A9-A2E7-8D09FB88A5CB}"/>
    <dgm:cxn modelId="{82CFD533-9E61-477E-8BD0-6FE877623A55}" srcId="{1F131288-F912-4464-AF3E-9D8CB450B0A6}" destId="{BDA20A2F-D95B-480F-A4CB-E1AAC4EE23DD}" srcOrd="3" destOrd="0" parTransId="{2028205F-45B0-4713-A950-0154B5A61717}" sibTransId="{B4EFFD94-B1A8-4EC7-BCCA-A65121607B24}"/>
    <dgm:cxn modelId="{2D46ACBD-1304-4500-A58D-1C702DAB7C83}" type="presOf" srcId="{877EAD0F-8310-46A9-A2E7-8D09FB88A5CB}" destId="{1E35706B-10F1-4477-A529-2EBC9158353C}" srcOrd="0" destOrd="0" presId="urn:microsoft.com/office/officeart/2005/8/layout/radial6"/>
    <dgm:cxn modelId="{68A66641-7938-4256-917C-B7BAC749C5C7}" type="presOf" srcId="{FC77F649-427E-4B79-8421-F1D65727267C}" destId="{BDA1375A-E16F-4152-BDED-DBC9EEC0DCA7}" srcOrd="0" destOrd="0" presId="urn:microsoft.com/office/officeart/2005/8/layout/radial6"/>
    <dgm:cxn modelId="{2F986F2F-A699-45F8-8EB2-B296C19FF9FB}" type="presParOf" srcId="{BDA1375A-E16F-4152-BDED-DBC9EEC0DCA7}" destId="{16C8190B-E317-483D-B44E-DC0314DF7A2D}" srcOrd="0" destOrd="0" presId="urn:microsoft.com/office/officeart/2005/8/layout/radial6"/>
    <dgm:cxn modelId="{11C3CDEF-C05E-491D-9049-81F8096B9EB7}" type="presParOf" srcId="{BDA1375A-E16F-4152-BDED-DBC9EEC0DCA7}" destId="{B72533C5-DB79-45F0-8067-AA8077D9D321}" srcOrd="1" destOrd="0" presId="urn:microsoft.com/office/officeart/2005/8/layout/radial6"/>
    <dgm:cxn modelId="{A997DA9E-B8DA-442F-9CB9-012EA6756683}" type="presParOf" srcId="{BDA1375A-E16F-4152-BDED-DBC9EEC0DCA7}" destId="{BDD16971-388F-4063-9A28-F2E81D649C27}" srcOrd="2" destOrd="0" presId="urn:microsoft.com/office/officeart/2005/8/layout/radial6"/>
    <dgm:cxn modelId="{CDF97FA9-4BBD-4129-8656-338BD48668C9}" type="presParOf" srcId="{BDA1375A-E16F-4152-BDED-DBC9EEC0DCA7}" destId="{1E35706B-10F1-4477-A529-2EBC9158353C}" srcOrd="3" destOrd="0" presId="urn:microsoft.com/office/officeart/2005/8/layout/radial6"/>
    <dgm:cxn modelId="{0CA4ACDD-2DE7-4AF0-B9FE-2675F1A621D9}" type="presParOf" srcId="{BDA1375A-E16F-4152-BDED-DBC9EEC0DCA7}" destId="{67611D4E-A68D-453F-807B-135CECFFA9E7}" srcOrd="4" destOrd="0" presId="urn:microsoft.com/office/officeart/2005/8/layout/radial6"/>
    <dgm:cxn modelId="{8D24D574-5C7C-45A6-9301-2038230BB516}" type="presParOf" srcId="{BDA1375A-E16F-4152-BDED-DBC9EEC0DCA7}" destId="{F79AE621-4EBF-47EF-869C-F046341FBBFD}" srcOrd="5" destOrd="0" presId="urn:microsoft.com/office/officeart/2005/8/layout/radial6"/>
    <dgm:cxn modelId="{E705FD1C-B3B8-4C11-A9A8-4729D42D83CE}" type="presParOf" srcId="{BDA1375A-E16F-4152-BDED-DBC9EEC0DCA7}" destId="{6BAF8506-5F62-4BEE-ADEB-5F05927BD874}" srcOrd="6" destOrd="0" presId="urn:microsoft.com/office/officeart/2005/8/layout/radial6"/>
    <dgm:cxn modelId="{B2E08A10-C78A-4515-81DF-D568398EC77D}" type="presParOf" srcId="{BDA1375A-E16F-4152-BDED-DBC9EEC0DCA7}" destId="{D0AD5853-B469-41E0-A05A-6A4DF7A93BBD}" srcOrd="7" destOrd="0" presId="urn:microsoft.com/office/officeart/2005/8/layout/radial6"/>
    <dgm:cxn modelId="{B22C6E61-DA06-4E18-BEE8-59CC6F3A939E}" type="presParOf" srcId="{BDA1375A-E16F-4152-BDED-DBC9EEC0DCA7}" destId="{500024D5-DF9E-4309-ADDA-E34AB7498294}" srcOrd="8" destOrd="0" presId="urn:microsoft.com/office/officeart/2005/8/layout/radial6"/>
    <dgm:cxn modelId="{03D34FAB-BA2B-4F4B-A35D-4A392BEFBE69}" type="presParOf" srcId="{BDA1375A-E16F-4152-BDED-DBC9EEC0DCA7}" destId="{6054D6F8-B2D2-4DEA-9614-A4CD7172520E}" srcOrd="9" destOrd="0" presId="urn:microsoft.com/office/officeart/2005/8/layout/radial6"/>
    <dgm:cxn modelId="{62200650-BB2A-4704-BA5B-B1E190331CD0}" type="presParOf" srcId="{BDA1375A-E16F-4152-BDED-DBC9EEC0DCA7}" destId="{3736F2EF-F615-42B1-B451-7A749E3FD998}" srcOrd="10" destOrd="0" presId="urn:microsoft.com/office/officeart/2005/8/layout/radial6"/>
    <dgm:cxn modelId="{F366D8FD-86D7-42C6-9C47-FF0854CF5FF8}" type="presParOf" srcId="{BDA1375A-E16F-4152-BDED-DBC9EEC0DCA7}" destId="{89E58DC4-AB8D-44CC-8FD7-54F87C07D0D4}" srcOrd="11" destOrd="0" presId="urn:microsoft.com/office/officeart/2005/8/layout/radial6"/>
    <dgm:cxn modelId="{9955EDDB-0EA6-4518-888F-39E799AA5DC8}" type="presParOf" srcId="{BDA1375A-E16F-4152-BDED-DBC9EEC0DCA7}" destId="{B6EA6C41-51ED-409F-BDB2-EF5D90422AA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11B56B-FFAF-412A-9534-600ABE501263}">
      <dsp:nvSpPr>
        <dsp:cNvPr id="0" name=""/>
        <dsp:cNvSpPr/>
      </dsp:nvSpPr>
      <dsp:spPr>
        <a:xfrm>
          <a:off x="159732" y="386"/>
          <a:ext cx="647298" cy="647298"/>
        </a:xfrm>
        <a:prstGeom prst="ellipse">
          <a:avLst/>
        </a:prstGeom>
        <a:solidFill>
          <a:schemeClr val="accent5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623" tIns="15240" rIns="35623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>
              <a:latin typeface="微軟正黑體" pitchFamily="34" charset="-120"/>
              <a:ea typeface="微軟正黑體" pitchFamily="34" charset="-120"/>
            </a:rPr>
            <a:t>研發</a:t>
          </a:r>
        </a:p>
      </dsp:txBody>
      <dsp:txXfrm>
        <a:off x="159732" y="386"/>
        <a:ext cx="647298" cy="647298"/>
      </dsp:txXfrm>
    </dsp:sp>
    <dsp:sp modelId="{8EF956AB-431A-4AD7-854D-F75D4BDD7F8F}">
      <dsp:nvSpPr>
        <dsp:cNvPr id="0" name=""/>
        <dsp:cNvSpPr/>
      </dsp:nvSpPr>
      <dsp:spPr>
        <a:xfrm>
          <a:off x="677571" y="386"/>
          <a:ext cx="647298" cy="647298"/>
        </a:xfrm>
        <a:prstGeom prst="ellipse">
          <a:avLst/>
        </a:prstGeom>
        <a:solidFill>
          <a:schemeClr val="accent5">
            <a:shade val="80000"/>
            <a:alpha val="50000"/>
            <a:hueOff val="-11"/>
            <a:satOff val="2130"/>
            <a:lumOff val="1747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623" tIns="15240" rIns="35623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>
              <a:latin typeface="微軟正黑體" pitchFamily="34" charset="-120"/>
              <a:ea typeface="微軟正黑體" pitchFamily="34" charset="-120"/>
            </a:rPr>
            <a:t>測試</a:t>
          </a:r>
        </a:p>
      </dsp:txBody>
      <dsp:txXfrm>
        <a:off x="677571" y="386"/>
        <a:ext cx="647298" cy="647298"/>
      </dsp:txXfrm>
    </dsp:sp>
    <dsp:sp modelId="{EF39F012-6BBB-47B0-A753-A6AFBA7908BB}">
      <dsp:nvSpPr>
        <dsp:cNvPr id="0" name=""/>
        <dsp:cNvSpPr/>
      </dsp:nvSpPr>
      <dsp:spPr>
        <a:xfrm>
          <a:off x="1195410" y="386"/>
          <a:ext cx="647298" cy="647298"/>
        </a:xfrm>
        <a:prstGeom prst="ellipse">
          <a:avLst/>
        </a:prstGeom>
        <a:solidFill>
          <a:schemeClr val="accent5">
            <a:shade val="80000"/>
            <a:alpha val="50000"/>
            <a:hueOff val="-21"/>
            <a:satOff val="4259"/>
            <a:lumOff val="3493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623" tIns="15240" rIns="35623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>
              <a:latin typeface="微軟正黑體" pitchFamily="34" charset="-120"/>
              <a:ea typeface="微軟正黑體" pitchFamily="34" charset="-120"/>
            </a:rPr>
            <a:t>生產</a:t>
          </a:r>
        </a:p>
      </dsp:txBody>
      <dsp:txXfrm>
        <a:off x="1195410" y="386"/>
        <a:ext cx="647298" cy="647298"/>
      </dsp:txXfrm>
    </dsp:sp>
    <dsp:sp modelId="{7345B14F-EAA5-4A1C-8F94-FC268D5ADBB5}">
      <dsp:nvSpPr>
        <dsp:cNvPr id="0" name=""/>
        <dsp:cNvSpPr/>
      </dsp:nvSpPr>
      <dsp:spPr>
        <a:xfrm>
          <a:off x="1713248" y="386"/>
          <a:ext cx="647298" cy="647298"/>
        </a:xfrm>
        <a:prstGeom prst="ellipse">
          <a:avLst/>
        </a:prstGeom>
        <a:solidFill>
          <a:schemeClr val="accent5">
            <a:shade val="80000"/>
            <a:alpha val="50000"/>
            <a:hueOff val="-32"/>
            <a:satOff val="6389"/>
            <a:lumOff val="524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623" tIns="15240" rIns="35623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>
              <a:latin typeface="微軟正黑體" pitchFamily="34" charset="-120"/>
              <a:ea typeface="微軟正黑體" pitchFamily="34" charset="-120"/>
            </a:rPr>
            <a:t>銷售</a:t>
          </a:r>
        </a:p>
      </dsp:txBody>
      <dsp:txXfrm>
        <a:off x="1713248" y="386"/>
        <a:ext cx="647298" cy="6472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B6ED6-D677-4831-A17F-3E2A5C61B3E9}" type="datetimeFigureOut">
              <a:rPr lang="zh-TW" altLang="en-US" smtClean="0"/>
              <a:pPr/>
              <a:t>2022/11/25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7E814-B8D1-4876-82AC-9719F8548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世大照明成立於</a:t>
            </a:r>
            <a:r>
              <a:rPr lang="en-US" altLang="zh-TW" dirty="0"/>
              <a:t>1987</a:t>
            </a:r>
            <a:r>
              <a:rPr lang="zh-TW" altLang="en-US" dirty="0"/>
              <a:t>年。迄今</a:t>
            </a:r>
            <a:r>
              <a:rPr lang="en-US" altLang="zh-TW" dirty="0"/>
              <a:t>35</a:t>
            </a:r>
            <a:r>
              <a:rPr lang="zh-TW" altLang="en-US" dirty="0"/>
              <a:t>年</a:t>
            </a:r>
            <a:endParaRPr lang="en-US" altLang="zh-TW" dirty="0"/>
          </a:p>
          <a:p>
            <a:r>
              <a:rPr lang="zh-TW" altLang="en-US" dirty="0"/>
              <a:t>我以前是做純出口貼牌外銷的！</a:t>
            </a:r>
            <a:endParaRPr lang="en-US" altLang="zh-TW" dirty="0"/>
          </a:p>
          <a:p>
            <a:r>
              <a:rPr lang="zh-TW" altLang="en-US" dirty="0"/>
              <a:t>我是替</a:t>
            </a:r>
            <a:r>
              <a:rPr lang="en-US" altLang="zh-TW" dirty="0"/>
              <a:t>IKEA</a:t>
            </a:r>
            <a:r>
              <a:rPr lang="zh-TW" altLang="en-US" dirty="0"/>
              <a:t>作</a:t>
            </a:r>
            <a:r>
              <a:rPr lang="en-US" altLang="zh-TW" dirty="0"/>
              <a:t>OEM</a:t>
            </a:r>
            <a:r>
              <a:rPr lang="zh-TW" altLang="en-US" dirty="0"/>
              <a:t>起家的！</a:t>
            </a:r>
            <a:endParaRPr lang="en-US" altLang="zh-TW" dirty="0"/>
          </a:p>
          <a:p>
            <a:r>
              <a:rPr lang="en-US" altLang="zh-TW" dirty="0"/>
              <a:t>1992</a:t>
            </a:r>
            <a:r>
              <a:rPr lang="zh-TW" altLang="en-US" dirty="0"/>
              <a:t>年開始我們自主研發。開始涉足</a:t>
            </a:r>
            <a:r>
              <a:rPr lang="en-US" altLang="zh-TW" dirty="0"/>
              <a:t>ODM</a:t>
            </a:r>
            <a:r>
              <a:rPr lang="zh-TW" altLang="en-US" dirty="0"/>
              <a:t>產品！</a:t>
            </a:r>
            <a:endParaRPr lang="en-US" altLang="zh-TW" dirty="0"/>
          </a:p>
          <a:p>
            <a:r>
              <a:rPr lang="en-US" altLang="zh-TW" dirty="0"/>
              <a:t>1997</a:t>
            </a:r>
            <a:r>
              <a:rPr lang="zh-TW" altLang="en-US" dirty="0"/>
              <a:t>年在廣東珠海建廠至今</a:t>
            </a:r>
            <a:r>
              <a:rPr lang="en-US" altLang="zh-TW" dirty="0"/>
              <a:t>25</a:t>
            </a:r>
            <a:r>
              <a:rPr lang="zh-TW" altLang="en-US" dirty="0"/>
              <a:t>年。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7E814-B8D1-4876-82AC-9719F8548AB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1" dirty="0">
                <a:latin typeface="思源黑體" pitchFamily="34" charset="-120"/>
                <a:ea typeface="思源黑體" pitchFamily="34" charset="-120"/>
              </a:rPr>
              <a:t>現在有自己的研發團隊</a:t>
            </a:r>
            <a:endParaRPr lang="en-US" altLang="zh-TW" sz="1200" b="1" dirty="0">
              <a:latin typeface="思源黑體" pitchFamily="34" charset="-120"/>
              <a:ea typeface="思源黑體" pitchFamily="34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思源等寬" pitchFamily="34" charset="-120"/>
                <a:ea typeface="思源等寬" pitchFamily="34" charset="-120"/>
              </a:rPr>
              <a:t>世界各國專利擁有超過</a:t>
            </a:r>
            <a:r>
              <a:rPr lang="en-US" altLang="zh-TW" sz="1200" dirty="0">
                <a:latin typeface="思源等寬" pitchFamily="34" charset="-120"/>
                <a:ea typeface="思源等寬" pitchFamily="34" charset="-120"/>
              </a:rPr>
              <a:t>OOO</a:t>
            </a:r>
            <a:r>
              <a:rPr lang="zh-TW" altLang="en-US" sz="1200" dirty="0">
                <a:latin typeface="思源等寬" pitchFamily="34" charset="-120"/>
                <a:ea typeface="思源等寬" pitchFamily="34" charset="-120"/>
              </a:rPr>
              <a:t>張</a:t>
            </a:r>
            <a:endParaRPr lang="en-US" altLang="zh-TW" sz="1200" dirty="0">
              <a:latin typeface="思源等寬" pitchFamily="34" charset="-120"/>
              <a:ea typeface="思源等寬" pitchFamily="34" charset="-120"/>
            </a:endParaRPr>
          </a:p>
          <a:p>
            <a:endParaRPr lang="en-US" altLang="zh-TW" sz="1200" b="1" dirty="0">
              <a:latin typeface="思源黑體" pitchFamily="34" charset="-120"/>
              <a:ea typeface="思源黑體" pitchFamily="34" charset="-120"/>
            </a:endParaRPr>
          </a:p>
          <a:p>
            <a:endParaRPr lang="en-US" altLang="zh-TW" sz="1200" b="1" dirty="0">
              <a:latin typeface="思源黑體" pitchFamily="34" charset="-120"/>
              <a:ea typeface="思源黑體" pitchFamily="34" charset="-120"/>
            </a:endParaRPr>
          </a:p>
          <a:p>
            <a:r>
              <a:rPr lang="zh-TW" altLang="en-US" sz="1200" b="1" dirty="0">
                <a:latin typeface="思源黑體" pitchFamily="34" charset="-120"/>
                <a:ea typeface="思源黑體" pitchFamily="34" charset="-120"/>
              </a:rPr>
              <a:t>我們的客戶遍及歐美亞洲</a:t>
            </a:r>
            <a:endParaRPr lang="en-US" altLang="zh-TW" sz="1200" b="1" dirty="0">
              <a:latin typeface="思源黑體" pitchFamily="34" charset="-120"/>
              <a:ea typeface="思源黑體" pitchFamily="34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思源等寬" pitchFamily="34" charset="-120"/>
                <a:ea typeface="思源等寬" pitchFamily="34" charset="-120"/>
              </a:rPr>
              <a:t>我們擁有不同國家的認證超過</a:t>
            </a:r>
            <a:r>
              <a:rPr lang="en-US" altLang="zh-TW" sz="1200" dirty="0">
                <a:latin typeface="思源等寬" pitchFamily="34" charset="-120"/>
                <a:ea typeface="思源等寬" pitchFamily="34" charset="-120"/>
              </a:rPr>
              <a:t>000</a:t>
            </a:r>
            <a:r>
              <a:rPr lang="zh-TW" altLang="en-US" sz="1200" dirty="0">
                <a:latin typeface="思源等寬" pitchFamily="34" charset="-120"/>
                <a:ea typeface="思源等寬" pitchFamily="34" charset="-120"/>
              </a:rPr>
              <a:t>張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7E814-B8D1-4876-82AC-9719F8548AB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1" dirty="0">
                <a:latin typeface="思源黑體" pitchFamily="34" charset="-120"/>
                <a:ea typeface="思源黑體" pitchFamily="34" charset="-120"/>
              </a:rPr>
              <a:t>我們現在的</a:t>
            </a:r>
            <a:r>
              <a:rPr lang="en-US" altLang="zh-TW" sz="1200" b="1" dirty="0">
                <a:latin typeface="思源黑體" pitchFamily="34" charset="-120"/>
                <a:ea typeface="思源黑體" pitchFamily="34" charset="-120"/>
              </a:rPr>
              <a:t>ODM</a:t>
            </a:r>
            <a:r>
              <a:rPr lang="zh-TW" altLang="en-US" sz="1200" b="1" dirty="0">
                <a:latin typeface="思源黑體" pitchFamily="34" charset="-120"/>
                <a:ea typeface="思源黑體" pitchFamily="34" charset="-120"/>
              </a:rPr>
              <a:t>產品客戶佔比約</a:t>
            </a:r>
            <a:r>
              <a:rPr lang="en-US" altLang="zh-TW" sz="1200" b="1" dirty="0">
                <a:latin typeface="思源黑體" pitchFamily="34" charset="-120"/>
                <a:ea typeface="思源黑體" pitchFamily="34" charset="-120"/>
              </a:rPr>
              <a:t>45%</a:t>
            </a:r>
          </a:p>
          <a:p>
            <a:r>
              <a:rPr lang="zh-TW" altLang="en-US" sz="1200" dirty="0">
                <a:latin typeface="思源等寬" pitchFamily="34" charset="-120"/>
                <a:ea typeface="思源等寬" pitchFamily="34" charset="-120"/>
              </a:rPr>
              <a:t>主要都是工程用專業照明設備。</a:t>
            </a:r>
          </a:p>
          <a:p>
            <a:r>
              <a:rPr lang="zh-TW" altLang="en-US" sz="1200" dirty="0">
                <a:latin typeface="思源等寬" pitchFamily="34" charset="-120"/>
                <a:ea typeface="思源等寬" pitchFamily="34" charset="-120"/>
              </a:rPr>
              <a:t>由我們做燈具設計、模具。再根據不同國家安規、不同客戶需求進行微調出貨。</a:t>
            </a:r>
          </a:p>
          <a:p>
            <a:r>
              <a:rPr lang="zh-TW" altLang="en-US" sz="1200" dirty="0">
                <a:latin typeface="思源等寬" pitchFamily="34" charset="-120"/>
                <a:ea typeface="思源等寬" pitchFamily="34" charset="-120"/>
              </a:rPr>
              <a:t>我們的</a:t>
            </a:r>
            <a:r>
              <a:rPr lang="en-US" altLang="zh-TW" sz="1200" dirty="0">
                <a:latin typeface="思源等寬" pitchFamily="34" charset="-120"/>
                <a:ea typeface="思源等寬" pitchFamily="34" charset="-120"/>
              </a:rPr>
              <a:t>OEM</a:t>
            </a:r>
            <a:r>
              <a:rPr lang="zh-TW" altLang="en-US" sz="1200" dirty="0">
                <a:latin typeface="思源等寬" pitchFamily="34" charset="-120"/>
                <a:ea typeface="思源等寬" pitchFamily="34" charset="-120"/>
              </a:rPr>
              <a:t>主要都在北美市場。</a:t>
            </a:r>
          </a:p>
          <a:p>
            <a:r>
              <a:rPr lang="zh-TW" altLang="en-US" sz="1200" dirty="0">
                <a:latin typeface="思源等寬" pitchFamily="34" charset="-120"/>
                <a:ea typeface="思源等寬" pitchFamily="34" charset="-120"/>
              </a:rPr>
              <a:t>由我們的客戶出具外觀、功能概念。由我方深化圖紙，開發客戶專屬模具。</a:t>
            </a:r>
          </a:p>
          <a:p>
            <a:r>
              <a:rPr lang="zh-TW" altLang="en-US" sz="1200" dirty="0">
                <a:latin typeface="思源等寬" pitchFamily="34" charset="-120"/>
                <a:ea typeface="思源等寬" pitchFamily="34" charset="-120"/>
              </a:rPr>
              <a:t>有專業工程用燈，例如連鎖店、工程項目，也有家用快銷品，例如美國</a:t>
            </a:r>
            <a:r>
              <a:rPr lang="en-US" altLang="zh-TW" sz="1200" dirty="0" err="1">
                <a:latin typeface="思源等寬" pitchFamily="34" charset="-120"/>
                <a:ea typeface="思源等寬" pitchFamily="34" charset="-120"/>
              </a:rPr>
              <a:t>HomeDep</a:t>
            </a:r>
            <a:r>
              <a:rPr lang="zh-TW" altLang="en-US" sz="1200" dirty="0">
                <a:latin typeface="思源等寬" pitchFamily="34" charset="-120"/>
                <a:ea typeface="思源等寬" pitchFamily="34" charset="-120"/>
              </a:rPr>
              <a:t>內用的照明燈具。以及在</a:t>
            </a:r>
            <a:r>
              <a:rPr lang="en-US" altLang="zh-TW" sz="1200" dirty="0">
                <a:latin typeface="思源等寬" pitchFamily="34" charset="-120"/>
                <a:ea typeface="思源等寬" pitchFamily="34" charset="-120"/>
              </a:rPr>
              <a:t>Home </a:t>
            </a:r>
            <a:r>
              <a:rPr lang="en-US" altLang="zh-TW" sz="1200" dirty="0" err="1">
                <a:latin typeface="思源等寬" pitchFamily="34" charset="-120"/>
                <a:ea typeface="思源等寬" pitchFamily="34" charset="-120"/>
              </a:rPr>
              <a:t>Dep</a:t>
            </a:r>
            <a:r>
              <a:rPr lang="zh-TW" altLang="en-US" sz="1200" dirty="0">
                <a:latin typeface="思源等寬" pitchFamily="34" charset="-120"/>
                <a:ea typeface="思源等寬" pitchFamily="34" charset="-120"/>
              </a:rPr>
              <a:t>內販售的燈具。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7E814-B8D1-4876-82AC-9719F8548AB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1" dirty="0">
                <a:latin typeface="思源黑體" pitchFamily="34" charset="-120"/>
                <a:ea typeface="思源黑體" pitchFamily="34" charset="-120"/>
              </a:rPr>
              <a:t>可靠性與耐候性的測試</a:t>
            </a:r>
            <a:endParaRPr lang="en-US" altLang="zh-TW" sz="1200" b="1" dirty="0">
              <a:latin typeface="思源黑體" pitchFamily="34" charset="-120"/>
              <a:ea typeface="思源黑體" pitchFamily="34" charset="-120"/>
            </a:endParaRPr>
          </a:p>
          <a:p>
            <a:r>
              <a:rPr lang="zh-TW" altLang="en-US" sz="1200" dirty="0">
                <a:latin typeface="思源等寬" pitchFamily="34" charset="-120"/>
                <a:ea typeface="思源等寬" pitchFamily="34" charset="-120"/>
              </a:rPr>
              <a:t>電器類產品最重要的就是安全性的可靠測試</a:t>
            </a:r>
          </a:p>
          <a:p>
            <a:r>
              <a:rPr lang="zh-TW" altLang="en-US" sz="1200" dirty="0">
                <a:latin typeface="思源等寬" pitchFamily="34" charset="-120"/>
                <a:ea typeface="思源等寬" pitchFamily="34" charset="-120"/>
              </a:rPr>
              <a:t>擁有符合歐盟標準，北美標準與國內標準的可靠性實驗室與耐候實驗室。針對每一款產品做出完整的安全性測試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7E814-B8D1-4876-82AC-9719F8548AB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7E814-B8D1-4876-82AC-9719F8548AB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CN" dirty="0"/>
              <a:t>某五個酒店　（兩頁ＰＰＴ　放點照片）</a:t>
            </a:r>
            <a:endParaRPr lang="zh-TW" altLang="en-US" dirty="0"/>
          </a:p>
          <a:p>
            <a:endParaRPr lang="en-US" altLang="zh-TW" dirty="0"/>
          </a:p>
          <a:p>
            <a:r>
              <a:rPr lang="zh-TW" altLang="en-US" dirty="0"/>
              <a:t>左</a:t>
            </a:r>
            <a:r>
              <a:rPr lang="en-US" altLang="zh-TW" dirty="0"/>
              <a:t>1</a:t>
            </a:r>
            <a:r>
              <a:rPr lang="zh-TW" altLang="en-US" dirty="0"/>
              <a:t>圖 </a:t>
            </a:r>
            <a:r>
              <a:rPr lang="en-US" altLang="zh-TW" dirty="0"/>
              <a:t>: </a:t>
            </a:r>
            <a:r>
              <a:rPr lang="zh-TW" altLang="en-US" dirty="0"/>
              <a:t>免費圖庫合成</a:t>
            </a:r>
            <a:r>
              <a:rPr lang="en-US" altLang="zh-TW" dirty="0"/>
              <a:t>TEQUILA </a:t>
            </a:r>
          </a:p>
          <a:p>
            <a:r>
              <a:rPr lang="zh-TW" altLang="en-US" dirty="0"/>
              <a:t>左</a:t>
            </a:r>
            <a:r>
              <a:rPr lang="en-US" altLang="zh-TW" dirty="0"/>
              <a:t>2</a:t>
            </a:r>
            <a:r>
              <a:rPr lang="zh-TW" altLang="en-US" dirty="0"/>
              <a:t>圖 </a:t>
            </a:r>
            <a:r>
              <a:rPr lang="en-US" altLang="zh-TW" dirty="0"/>
              <a:t>: </a:t>
            </a:r>
            <a:r>
              <a:rPr lang="zh-TW" altLang="en-US" dirty="0"/>
              <a:t>付費圖庫合成</a:t>
            </a:r>
            <a:r>
              <a:rPr lang="en-US" altLang="zh-TW" dirty="0"/>
              <a:t>GAGA</a:t>
            </a:r>
          </a:p>
          <a:p>
            <a:r>
              <a:rPr lang="zh-TW" altLang="en-US" dirty="0"/>
              <a:t>左</a:t>
            </a:r>
            <a:r>
              <a:rPr lang="en-US" altLang="zh-TW" dirty="0"/>
              <a:t>3</a:t>
            </a:r>
            <a:r>
              <a:rPr lang="zh-TW" altLang="en-US" dirty="0"/>
              <a:t>圖 </a:t>
            </a:r>
            <a:r>
              <a:rPr lang="en-US" altLang="zh-TW" dirty="0"/>
              <a:t>: </a:t>
            </a:r>
            <a:r>
              <a:rPr lang="zh-TW" altLang="en-US" dirty="0"/>
              <a:t>宥棋改建模檔合成</a:t>
            </a:r>
            <a:r>
              <a:rPr lang="en-US" altLang="zh-TW" dirty="0"/>
              <a:t>GRAEAE</a:t>
            </a:r>
          </a:p>
          <a:p>
            <a:r>
              <a:rPr lang="zh-TW" altLang="en-US" dirty="0"/>
              <a:t>左</a:t>
            </a:r>
            <a:r>
              <a:rPr lang="en-US" altLang="zh-TW" dirty="0"/>
              <a:t>4</a:t>
            </a:r>
            <a:r>
              <a:rPr lang="zh-TW" altLang="en-US" dirty="0"/>
              <a:t>圖 </a:t>
            </a:r>
            <a:r>
              <a:rPr lang="en-US" altLang="zh-TW" dirty="0"/>
              <a:t>:</a:t>
            </a:r>
            <a:r>
              <a:rPr lang="zh-TW" altLang="en-US" dirty="0"/>
              <a:t>宥棋改建模檔合成</a:t>
            </a:r>
            <a:r>
              <a:rPr lang="en-US" altLang="zh-TW" dirty="0"/>
              <a:t>GRAEAE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7E814-B8D1-4876-82AC-9719F8548AB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CN" dirty="0"/>
              <a:t>某五個商場　（ㄧ頁ＰＰＴ　放點照片）</a:t>
            </a:r>
            <a:endParaRPr lang="zh-CN" altLang="zh-CN" dirty="0"/>
          </a:p>
          <a:p>
            <a:endParaRPr lang="en-US" altLang="zh-TW" dirty="0"/>
          </a:p>
          <a:p>
            <a:r>
              <a:rPr lang="zh-TW" altLang="en-US" dirty="0"/>
              <a:t>左</a:t>
            </a:r>
            <a:r>
              <a:rPr lang="en-US" altLang="zh-TW" dirty="0"/>
              <a:t>1</a:t>
            </a:r>
            <a:r>
              <a:rPr lang="zh-TW" altLang="en-US" dirty="0"/>
              <a:t>圖 </a:t>
            </a:r>
            <a:r>
              <a:rPr lang="en-US" altLang="zh-TW" dirty="0"/>
              <a:t>: </a:t>
            </a:r>
            <a:r>
              <a:rPr lang="zh-TW" altLang="en-US" dirty="0"/>
              <a:t>免費圖庫</a:t>
            </a:r>
            <a:endParaRPr lang="en-US" altLang="zh-TW" dirty="0"/>
          </a:p>
          <a:p>
            <a:r>
              <a:rPr lang="zh-TW" altLang="en-US" dirty="0"/>
              <a:t>左</a:t>
            </a:r>
            <a:r>
              <a:rPr lang="en-US" altLang="zh-TW" dirty="0"/>
              <a:t>2</a:t>
            </a:r>
            <a:r>
              <a:rPr lang="zh-TW" altLang="en-US" dirty="0"/>
              <a:t>圖 </a:t>
            </a:r>
            <a:r>
              <a:rPr lang="en-US" altLang="zh-TW" dirty="0"/>
              <a:t>:</a:t>
            </a:r>
            <a:r>
              <a:rPr lang="zh-TW" altLang="en-US" dirty="0"/>
              <a:t>付費圖庫合成</a:t>
            </a:r>
            <a:r>
              <a:rPr lang="en-US" altLang="zh-TW" dirty="0"/>
              <a:t>NANIA</a:t>
            </a:r>
          </a:p>
          <a:p>
            <a:r>
              <a:rPr lang="zh-TW" altLang="en-US" dirty="0"/>
              <a:t>左</a:t>
            </a:r>
            <a:r>
              <a:rPr lang="en-US" altLang="zh-TW" dirty="0"/>
              <a:t>3</a:t>
            </a:r>
            <a:r>
              <a:rPr lang="zh-TW" altLang="en-US" dirty="0"/>
              <a:t>圖 </a:t>
            </a:r>
            <a:r>
              <a:rPr lang="en-US" altLang="zh-TW" dirty="0"/>
              <a:t>: </a:t>
            </a:r>
            <a:r>
              <a:rPr lang="zh-TW" altLang="en-US" dirty="0"/>
              <a:t>免費圖庫</a:t>
            </a:r>
            <a:endParaRPr lang="en-US" altLang="zh-TW" dirty="0"/>
          </a:p>
          <a:p>
            <a:r>
              <a:rPr lang="zh-TW" altLang="en-US" dirty="0"/>
              <a:t>左</a:t>
            </a:r>
            <a:r>
              <a:rPr lang="en-US" altLang="zh-TW" dirty="0"/>
              <a:t>4</a:t>
            </a:r>
            <a:r>
              <a:rPr lang="zh-TW" altLang="en-US" dirty="0"/>
              <a:t>圖 </a:t>
            </a:r>
            <a:r>
              <a:rPr lang="en-US" altLang="zh-TW" dirty="0"/>
              <a:t>: </a:t>
            </a:r>
            <a:r>
              <a:rPr lang="zh-TW" altLang="en-US" dirty="0"/>
              <a:t>免費圖庫合成</a:t>
            </a:r>
            <a:r>
              <a:rPr lang="en-US" altLang="zh-TW" dirty="0"/>
              <a:t>GRAEAE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7E814-B8D1-4876-82AC-9719F8548AB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CN" dirty="0"/>
              <a:t>某五個醫院養老院　（兩頁ＰＰＴ放點照片）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左</a:t>
            </a:r>
            <a:r>
              <a:rPr lang="en-US" altLang="zh-TW" dirty="0"/>
              <a:t>1</a:t>
            </a:r>
            <a:r>
              <a:rPr lang="zh-TW" altLang="en-US" dirty="0"/>
              <a:t>圖 </a:t>
            </a:r>
            <a:r>
              <a:rPr lang="en-US" altLang="zh-TW" dirty="0"/>
              <a:t>: V-buster</a:t>
            </a:r>
            <a:r>
              <a:rPr lang="zh-TW" altLang="en-US" dirty="0"/>
              <a:t>實例照</a:t>
            </a:r>
            <a:r>
              <a:rPr lang="en-US" altLang="zh-TW" dirty="0"/>
              <a:t>-</a:t>
            </a:r>
            <a:r>
              <a:rPr lang="zh-TW" altLang="en-US" dirty="0"/>
              <a:t>馬總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左</a:t>
            </a:r>
            <a:r>
              <a:rPr lang="en-US" altLang="zh-TW" dirty="0"/>
              <a:t>2</a:t>
            </a:r>
            <a:r>
              <a:rPr lang="zh-TW" altLang="en-US" dirty="0"/>
              <a:t>圖 </a:t>
            </a:r>
            <a:r>
              <a:rPr lang="en-US" altLang="zh-TW" dirty="0"/>
              <a:t>: </a:t>
            </a:r>
            <a:r>
              <a:rPr lang="zh-TW" altLang="en-US" dirty="0"/>
              <a:t>泰康之家</a:t>
            </a:r>
            <a:r>
              <a:rPr lang="zh-TW" altLang="zh-CN" dirty="0"/>
              <a:t>養老院</a:t>
            </a:r>
            <a:r>
              <a:rPr lang="zh-TW" altLang="en-US" dirty="0"/>
              <a:t>照</a:t>
            </a:r>
            <a:r>
              <a:rPr lang="en-US" altLang="zh-TW" dirty="0"/>
              <a:t>-</a:t>
            </a:r>
            <a:r>
              <a:rPr lang="zh-TW" altLang="en-US" dirty="0"/>
              <a:t>馬總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左</a:t>
            </a:r>
            <a:r>
              <a:rPr lang="en-US" altLang="zh-TW" dirty="0"/>
              <a:t>3</a:t>
            </a:r>
            <a:r>
              <a:rPr lang="zh-TW" altLang="en-US" dirty="0"/>
              <a:t>圖 </a:t>
            </a:r>
            <a:r>
              <a:rPr lang="en-US" altLang="zh-TW" dirty="0"/>
              <a:t>: </a:t>
            </a:r>
            <a:r>
              <a:rPr lang="zh-TW" altLang="en-US" dirty="0"/>
              <a:t>付費圖庫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左</a:t>
            </a:r>
            <a:r>
              <a:rPr lang="en-US" altLang="zh-TW" dirty="0"/>
              <a:t>4</a:t>
            </a:r>
            <a:r>
              <a:rPr lang="zh-TW" altLang="en-US" dirty="0"/>
              <a:t>圖 </a:t>
            </a:r>
            <a:r>
              <a:rPr lang="en-US" altLang="zh-TW" dirty="0"/>
              <a:t>: </a:t>
            </a:r>
            <a:r>
              <a:rPr lang="zh-TW" altLang="en-US" dirty="0"/>
              <a:t>泰康之家</a:t>
            </a:r>
            <a:r>
              <a:rPr lang="zh-TW" altLang="zh-CN" dirty="0"/>
              <a:t>養老院</a:t>
            </a:r>
            <a:r>
              <a:rPr lang="zh-TW" altLang="en-US" dirty="0"/>
              <a:t>照</a:t>
            </a:r>
            <a:r>
              <a:rPr lang="en-US" altLang="zh-TW" dirty="0"/>
              <a:t>-</a:t>
            </a:r>
            <a:r>
              <a:rPr lang="zh-TW" altLang="en-US" dirty="0"/>
              <a:t>馬總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7E814-B8D1-4876-82AC-9719F8548AB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9321-5715-4C1C-AD7E-C9921F948ED6}" type="datetimeFigureOut">
              <a:rPr lang="zh-TW" altLang="en-US" smtClean="0"/>
              <a:pPr/>
              <a:t>2022/11/25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BCED-E6F9-4997-A9EA-76323DA151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9321-5715-4C1C-AD7E-C9921F948ED6}" type="datetimeFigureOut">
              <a:rPr lang="zh-TW" altLang="en-US" smtClean="0"/>
              <a:pPr/>
              <a:t>2022/11/25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BCED-E6F9-4997-A9EA-76323DA151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9321-5715-4C1C-AD7E-C9921F948ED6}" type="datetimeFigureOut">
              <a:rPr lang="zh-TW" altLang="en-US" smtClean="0"/>
              <a:pPr/>
              <a:t>2022/11/25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BCED-E6F9-4997-A9EA-76323DA151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3260601" y="1260150"/>
            <a:ext cx="2622797" cy="2623201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  <a:latin typeface="+mj-lt"/>
              </a:defRPr>
            </a:lvl1pPr>
            <a:lvl2pPr marL="342855" indent="0">
              <a:buNone/>
              <a:defRPr sz="900"/>
            </a:lvl2pPr>
            <a:lvl3pPr marL="685709" indent="0">
              <a:buNone/>
              <a:defRPr sz="900"/>
            </a:lvl3pPr>
            <a:lvl4pPr marL="1028563" indent="0">
              <a:buNone/>
              <a:defRPr sz="900"/>
            </a:lvl4pPr>
            <a:lvl5pPr marL="1371418" indent="0">
              <a:buNone/>
              <a:defRPr sz="9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3464714" y="1464232"/>
            <a:ext cx="2214573" cy="2214914"/>
          </a:xfrm>
          <a:solidFill>
            <a:schemeClr val="tx1"/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  <a:latin typeface="+mj-lt"/>
              </a:defRPr>
            </a:lvl1pPr>
            <a:lvl2pPr marL="342855" indent="0">
              <a:buNone/>
              <a:defRPr sz="900"/>
            </a:lvl2pPr>
            <a:lvl3pPr marL="685709" indent="0">
              <a:buNone/>
              <a:defRPr sz="900"/>
            </a:lvl3pPr>
            <a:lvl4pPr marL="1028563" indent="0">
              <a:buNone/>
              <a:defRPr sz="900"/>
            </a:lvl4pPr>
            <a:lvl5pPr marL="1371418" indent="0">
              <a:buNone/>
              <a:defRPr sz="9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67292" y="1752871"/>
            <a:ext cx="2209417" cy="818482"/>
          </a:xfrm>
        </p:spPr>
        <p:txBody>
          <a:bodyPr anchor="b">
            <a:normAutofit/>
          </a:bodyPr>
          <a:lstStyle>
            <a:lvl1pPr algn="ctr">
              <a:defRPr sz="2400" spc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467292" y="2604356"/>
            <a:ext cx="2209417" cy="482220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marL="342855" indent="0">
              <a:buNone/>
              <a:defRPr sz="900"/>
            </a:lvl2pPr>
            <a:lvl3pPr marL="685709" indent="0">
              <a:buNone/>
              <a:defRPr sz="900"/>
            </a:lvl3pPr>
            <a:lvl4pPr marL="1028563" indent="0">
              <a:buNone/>
              <a:defRPr sz="900"/>
            </a:lvl4pPr>
            <a:lvl5pPr marL="1371418" indent="0">
              <a:buNone/>
              <a:defRPr sz="9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8447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9321-5715-4C1C-AD7E-C9921F948ED6}" type="datetimeFigureOut">
              <a:rPr lang="zh-TW" altLang="en-US" smtClean="0"/>
              <a:pPr/>
              <a:t>2022/11/25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BCED-E6F9-4997-A9EA-76323DA151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9321-5715-4C1C-AD7E-C9921F948ED6}" type="datetimeFigureOut">
              <a:rPr lang="zh-TW" altLang="en-US" smtClean="0"/>
              <a:pPr/>
              <a:t>2022/11/25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BCED-E6F9-4997-A9EA-76323DA151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9321-5715-4C1C-AD7E-C9921F948ED6}" type="datetimeFigureOut">
              <a:rPr lang="zh-TW" altLang="en-US" smtClean="0"/>
              <a:pPr/>
              <a:t>2022/11/25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BCED-E6F9-4997-A9EA-76323DA151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9321-5715-4C1C-AD7E-C9921F948ED6}" type="datetimeFigureOut">
              <a:rPr lang="zh-TW" altLang="en-US" smtClean="0"/>
              <a:pPr/>
              <a:t>2022/11/25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BCED-E6F9-4997-A9EA-76323DA151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9321-5715-4C1C-AD7E-C9921F948ED6}" type="datetimeFigureOut">
              <a:rPr lang="zh-TW" altLang="en-US" smtClean="0"/>
              <a:pPr/>
              <a:t>2022/11/25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BCED-E6F9-4997-A9EA-76323DA151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9321-5715-4C1C-AD7E-C9921F948ED6}" type="datetimeFigureOut">
              <a:rPr lang="zh-TW" altLang="en-US" smtClean="0"/>
              <a:pPr/>
              <a:t>2022/11/25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BCED-E6F9-4997-A9EA-76323DA151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9321-5715-4C1C-AD7E-C9921F948ED6}" type="datetimeFigureOut">
              <a:rPr lang="zh-TW" altLang="en-US" smtClean="0"/>
              <a:pPr/>
              <a:t>2022/11/25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BCED-E6F9-4997-A9EA-76323DA151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9321-5715-4C1C-AD7E-C9921F948ED6}" type="datetimeFigureOut">
              <a:rPr lang="zh-TW" altLang="en-US" smtClean="0"/>
              <a:pPr/>
              <a:t>2022/11/25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BCED-E6F9-4997-A9EA-76323DA151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29321-5715-4C1C-AD7E-C9921F948ED6}" type="datetimeFigureOut">
              <a:rPr lang="zh-TW" altLang="en-US" smtClean="0"/>
              <a:pPr/>
              <a:t>2022/11/25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CBCED-E6F9-4997-A9EA-76323DA151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44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43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說明頁-拆分1_white.jpg"/>
          <p:cNvPicPr>
            <a:picLocks noChangeAspect="1"/>
          </p:cNvPicPr>
          <p:nvPr/>
        </p:nvPicPr>
        <p:blipFill>
          <a:blip r:embed="rId2" cstate="print"/>
          <a:srcRect t="23400" b="12201"/>
          <a:stretch>
            <a:fillRect/>
          </a:stretch>
        </p:blipFill>
        <p:spPr>
          <a:xfrm>
            <a:off x="0" y="1203598"/>
            <a:ext cx="9144000" cy="3312368"/>
          </a:xfrm>
          <a:prstGeom prst="rect">
            <a:avLst/>
          </a:prstGeom>
        </p:spPr>
      </p:pic>
      <p:sp>
        <p:nvSpPr>
          <p:cNvPr id="6" name="標題 14"/>
          <p:cNvSpPr txBox="1">
            <a:spLocks/>
          </p:cNvSpPr>
          <p:nvPr/>
        </p:nvSpPr>
        <p:spPr>
          <a:xfrm>
            <a:off x="6839744" y="4876006"/>
            <a:ext cx="2304256" cy="20553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http://www.rise-lighting.com</a:t>
            </a:r>
            <a:endParaRPr kumimoji="0" lang="zh-TW" altLang="en-US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流程圖: 換頁接點 8"/>
          <p:cNvSpPr/>
          <p:nvPr/>
        </p:nvSpPr>
        <p:spPr>
          <a:xfrm>
            <a:off x="2699792" y="0"/>
            <a:ext cx="3672408" cy="3219822"/>
          </a:xfrm>
          <a:prstGeom prst="flowChartOffpageConnector">
            <a:avLst/>
          </a:prstGeom>
          <a:gradFill flip="none" rotWithShape="1">
            <a:gsLst>
              <a:gs pos="0">
                <a:schemeClr val="tx1">
                  <a:alpha val="71000"/>
                </a:schemeClr>
              </a:gs>
              <a:gs pos="50000">
                <a:schemeClr val="tx1">
                  <a:lumMod val="85000"/>
                  <a:lumOff val="1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5" name="Picture 3" descr="C:\Users\cyna\Desktop\世大PPT\連結檔\RISE LOGO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347614"/>
            <a:ext cx="2118832" cy="432048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3059832" y="185167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RISE LIGHTING CO.,LTD</a:t>
            </a:r>
            <a:endParaRPr lang="zh-TW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圖片 44" descr="avibg2.jpg"/>
          <p:cNvPicPr>
            <a:picLocks noChangeAspect="1"/>
          </p:cNvPicPr>
          <p:nvPr/>
        </p:nvPicPr>
        <p:blipFill>
          <a:blip r:embed="rId3" cstate="print"/>
          <a:srcRect t="10404"/>
          <a:stretch>
            <a:fillRect/>
          </a:stretch>
        </p:blipFill>
        <p:spPr>
          <a:xfrm>
            <a:off x="0" y="0"/>
            <a:ext cx="9175724" cy="5143500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群組 46"/>
          <p:cNvGrpSpPr/>
          <p:nvPr/>
        </p:nvGrpSpPr>
        <p:grpSpPr>
          <a:xfrm>
            <a:off x="0" y="5"/>
            <a:ext cx="9176954" cy="4887786"/>
            <a:chOff x="0" y="5"/>
            <a:chExt cx="9176954" cy="4887786"/>
          </a:xfrm>
        </p:grpSpPr>
        <p:sp>
          <p:nvSpPr>
            <p:cNvPr id="7" name="五边形 14"/>
            <p:cNvSpPr/>
            <p:nvPr/>
          </p:nvSpPr>
          <p:spPr>
            <a:xfrm rot="5400000">
              <a:off x="2991203" y="-2991198"/>
              <a:ext cx="3194547" cy="9176954"/>
            </a:xfrm>
            <a:custGeom>
              <a:avLst/>
              <a:gdLst>
                <a:gd name="connsiteX0" fmla="*/ 0 w 2150268"/>
                <a:gd name="connsiteY0" fmla="*/ 0 h 9144000"/>
                <a:gd name="connsiteX1" fmla="*/ 1209999 w 2150268"/>
                <a:gd name="connsiteY1" fmla="*/ 0 h 9144000"/>
                <a:gd name="connsiteX2" fmla="*/ 2150268 w 2150268"/>
                <a:gd name="connsiteY2" fmla="*/ 4572000 h 9144000"/>
                <a:gd name="connsiteX3" fmla="*/ 1209999 w 2150268"/>
                <a:gd name="connsiteY3" fmla="*/ 9144000 h 9144000"/>
                <a:gd name="connsiteX4" fmla="*/ 0 w 2150268"/>
                <a:gd name="connsiteY4" fmla="*/ 9144000 h 9144000"/>
                <a:gd name="connsiteX5" fmla="*/ 0 w 2150268"/>
                <a:gd name="connsiteY5" fmla="*/ 0 h 9144000"/>
                <a:gd name="connsiteX0" fmla="*/ 0 w 2654324"/>
                <a:gd name="connsiteY0" fmla="*/ 0 h 9144000"/>
                <a:gd name="connsiteX1" fmla="*/ 1714055 w 2654324"/>
                <a:gd name="connsiteY1" fmla="*/ 0 h 9144000"/>
                <a:gd name="connsiteX2" fmla="*/ 2654324 w 2654324"/>
                <a:gd name="connsiteY2" fmla="*/ 4572000 h 9144000"/>
                <a:gd name="connsiteX3" fmla="*/ 1714055 w 2654324"/>
                <a:gd name="connsiteY3" fmla="*/ 9144000 h 9144000"/>
                <a:gd name="connsiteX4" fmla="*/ 504056 w 2654324"/>
                <a:gd name="connsiteY4" fmla="*/ 9144000 h 9144000"/>
                <a:gd name="connsiteX5" fmla="*/ 0 w 2654324"/>
                <a:gd name="connsiteY5" fmla="*/ 0 h 9144000"/>
                <a:gd name="connsiteX0" fmla="*/ 0 w 3209850"/>
                <a:gd name="connsiteY0" fmla="*/ 0 h 9144000"/>
                <a:gd name="connsiteX1" fmla="*/ 2269581 w 3209850"/>
                <a:gd name="connsiteY1" fmla="*/ 0 h 9144000"/>
                <a:gd name="connsiteX2" fmla="*/ 3209850 w 3209850"/>
                <a:gd name="connsiteY2" fmla="*/ 4572000 h 9144000"/>
                <a:gd name="connsiteX3" fmla="*/ 2269581 w 3209850"/>
                <a:gd name="connsiteY3" fmla="*/ 9144000 h 9144000"/>
                <a:gd name="connsiteX4" fmla="*/ 1059582 w 3209850"/>
                <a:gd name="connsiteY4" fmla="*/ 9144000 h 9144000"/>
                <a:gd name="connsiteX5" fmla="*/ 0 w 3209850"/>
                <a:gd name="connsiteY5" fmla="*/ 0 h 9144000"/>
                <a:gd name="connsiteX0" fmla="*/ 0 w 3209850"/>
                <a:gd name="connsiteY0" fmla="*/ 0 h 9144000"/>
                <a:gd name="connsiteX1" fmla="*/ 2269581 w 3209850"/>
                <a:gd name="connsiteY1" fmla="*/ 0 h 9144000"/>
                <a:gd name="connsiteX2" fmla="*/ 3209850 w 3209850"/>
                <a:gd name="connsiteY2" fmla="*/ 4572000 h 9144000"/>
                <a:gd name="connsiteX3" fmla="*/ 2269581 w 3209850"/>
                <a:gd name="connsiteY3" fmla="*/ 9144000 h 9144000"/>
                <a:gd name="connsiteX4" fmla="*/ 0 w 3209850"/>
                <a:gd name="connsiteY4" fmla="*/ 9144000 h 9144000"/>
                <a:gd name="connsiteX5" fmla="*/ 0 w 3209850"/>
                <a:gd name="connsiteY5" fmla="*/ 0 h 9144000"/>
                <a:gd name="connsiteX0" fmla="*/ 0 w 3194547"/>
                <a:gd name="connsiteY0" fmla="*/ 0 h 9144000"/>
                <a:gd name="connsiteX1" fmla="*/ 2269581 w 3194547"/>
                <a:gd name="connsiteY1" fmla="*/ 0 h 9144000"/>
                <a:gd name="connsiteX2" fmla="*/ 3194547 w 3194547"/>
                <a:gd name="connsiteY2" fmla="*/ 4572000 h 9144000"/>
                <a:gd name="connsiteX3" fmla="*/ 2269581 w 3194547"/>
                <a:gd name="connsiteY3" fmla="*/ 9144000 h 9144000"/>
                <a:gd name="connsiteX4" fmla="*/ 0 w 3194547"/>
                <a:gd name="connsiteY4" fmla="*/ 9144000 h 9144000"/>
                <a:gd name="connsiteX5" fmla="*/ 0 w 3194547"/>
                <a:gd name="connsiteY5" fmla="*/ 0 h 91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4547" h="9144000">
                  <a:moveTo>
                    <a:pt x="0" y="0"/>
                  </a:moveTo>
                  <a:lnTo>
                    <a:pt x="2269581" y="0"/>
                  </a:lnTo>
                  <a:lnTo>
                    <a:pt x="3194547" y="4572000"/>
                  </a:lnTo>
                  <a:lnTo>
                    <a:pt x="2269581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6"/>
            <p:cNvGrpSpPr/>
            <p:nvPr/>
          </p:nvGrpSpPr>
          <p:grpSpPr>
            <a:xfrm>
              <a:off x="1592070" y="2581202"/>
              <a:ext cx="6074160" cy="2306589"/>
              <a:chOff x="2122760" y="2977124"/>
              <a:chExt cx="8098880" cy="3075451"/>
            </a:xfrm>
          </p:grpSpPr>
          <p:grpSp>
            <p:nvGrpSpPr>
              <p:cNvPr id="4" name="组合 17"/>
              <p:cNvGrpSpPr/>
              <p:nvPr/>
            </p:nvGrpSpPr>
            <p:grpSpPr>
              <a:xfrm>
                <a:off x="5311182" y="4482943"/>
                <a:ext cx="1569632" cy="1569632"/>
                <a:chOff x="3597680" y="4163031"/>
                <a:chExt cx="1569632" cy="1569632"/>
              </a:xfrm>
            </p:grpSpPr>
            <p:sp>
              <p:nvSpPr>
                <p:cNvPr id="13" name="泪滴形 8"/>
                <p:cNvSpPr/>
                <p:nvPr/>
              </p:nvSpPr>
              <p:spPr>
                <a:xfrm rot="18900000">
                  <a:off x="3597680" y="4163031"/>
                  <a:ext cx="1569632" cy="1569632"/>
                </a:xfrm>
                <a:prstGeom prst="teardrop">
                  <a:avLst/>
                </a:prstGeom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空心弧 10"/>
                <p:cNvSpPr/>
                <p:nvPr/>
              </p:nvSpPr>
              <p:spPr>
                <a:xfrm rot="16200000" flipV="1">
                  <a:off x="3681448" y="4246800"/>
                  <a:ext cx="1402095" cy="1402095"/>
                </a:xfrm>
                <a:prstGeom prst="blockArc">
                  <a:avLst>
                    <a:gd name="adj1" fmla="val 1474820"/>
                    <a:gd name="adj2" fmla="val 20250934"/>
                    <a:gd name="adj3" fmla="val 4521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" name="文本框 15"/>
              <p:cNvSpPr txBox="1"/>
              <p:nvPr/>
            </p:nvSpPr>
            <p:spPr>
              <a:xfrm>
                <a:off x="5499247" y="4913815"/>
                <a:ext cx="1553243" cy="697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8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測試</a:t>
                </a:r>
                <a:endParaRPr lang="zh-CN" altLang="en-US" sz="28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cxnSp>
            <p:nvCxnSpPr>
              <p:cNvPr id="11" name="直接连接符 20"/>
              <p:cNvCxnSpPr/>
              <p:nvPr/>
            </p:nvCxnSpPr>
            <p:spPr>
              <a:xfrm>
                <a:off x="6095998" y="3522963"/>
                <a:ext cx="0" cy="1269796"/>
              </a:xfrm>
              <a:prstGeom prst="line">
                <a:avLst/>
              </a:prstGeom>
              <a:ln w="47625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燕尾形 3"/>
              <p:cNvSpPr/>
              <p:nvPr/>
            </p:nvSpPr>
            <p:spPr>
              <a:xfrm rot="16200000" flipH="1" flipV="1">
                <a:off x="5755951" y="-656067"/>
                <a:ext cx="832497" cy="8098880"/>
              </a:xfrm>
              <a:custGeom>
                <a:avLst/>
                <a:gdLst>
                  <a:gd name="connsiteX0" fmla="*/ 0 w 504929"/>
                  <a:gd name="connsiteY0" fmla="*/ 0 h 2079076"/>
                  <a:gd name="connsiteX1" fmla="*/ 285714 w 504929"/>
                  <a:gd name="connsiteY1" fmla="*/ 0 h 2079076"/>
                  <a:gd name="connsiteX2" fmla="*/ 504929 w 504929"/>
                  <a:gd name="connsiteY2" fmla="*/ 1039538 h 2079076"/>
                  <a:gd name="connsiteX3" fmla="*/ 285714 w 504929"/>
                  <a:gd name="connsiteY3" fmla="*/ 2079076 h 2079076"/>
                  <a:gd name="connsiteX4" fmla="*/ 0 w 504929"/>
                  <a:gd name="connsiteY4" fmla="*/ 2079076 h 2079076"/>
                  <a:gd name="connsiteX5" fmla="*/ 219215 w 504929"/>
                  <a:gd name="connsiteY5" fmla="*/ 1039538 h 2079076"/>
                  <a:gd name="connsiteX6" fmla="*/ 0 w 504929"/>
                  <a:gd name="connsiteY6" fmla="*/ 0 h 2079076"/>
                  <a:gd name="connsiteX0" fmla="*/ 0 w 847829"/>
                  <a:gd name="connsiteY0" fmla="*/ 0 h 5165180"/>
                  <a:gd name="connsiteX1" fmla="*/ 628614 w 847829"/>
                  <a:gd name="connsiteY1" fmla="*/ 3086104 h 5165180"/>
                  <a:gd name="connsiteX2" fmla="*/ 847829 w 847829"/>
                  <a:gd name="connsiteY2" fmla="*/ 4125642 h 5165180"/>
                  <a:gd name="connsiteX3" fmla="*/ 628614 w 847829"/>
                  <a:gd name="connsiteY3" fmla="*/ 5165180 h 5165180"/>
                  <a:gd name="connsiteX4" fmla="*/ 342900 w 847829"/>
                  <a:gd name="connsiteY4" fmla="*/ 5165180 h 5165180"/>
                  <a:gd name="connsiteX5" fmla="*/ 562115 w 847829"/>
                  <a:gd name="connsiteY5" fmla="*/ 4125642 h 5165180"/>
                  <a:gd name="connsiteX6" fmla="*/ 0 w 847829"/>
                  <a:gd name="connsiteY6" fmla="*/ 0 h 5165180"/>
                  <a:gd name="connsiteX0" fmla="*/ 0 w 847829"/>
                  <a:gd name="connsiteY0" fmla="*/ 0 h 8098880"/>
                  <a:gd name="connsiteX1" fmla="*/ 628614 w 847829"/>
                  <a:gd name="connsiteY1" fmla="*/ 3086104 h 8098880"/>
                  <a:gd name="connsiteX2" fmla="*/ 847829 w 847829"/>
                  <a:gd name="connsiteY2" fmla="*/ 4125642 h 8098880"/>
                  <a:gd name="connsiteX3" fmla="*/ 628614 w 847829"/>
                  <a:gd name="connsiteY3" fmla="*/ 5165180 h 8098880"/>
                  <a:gd name="connsiteX4" fmla="*/ 25399 w 847829"/>
                  <a:gd name="connsiteY4" fmla="*/ 8098880 h 8098880"/>
                  <a:gd name="connsiteX5" fmla="*/ 562115 w 847829"/>
                  <a:gd name="connsiteY5" fmla="*/ 4125642 h 8098880"/>
                  <a:gd name="connsiteX6" fmla="*/ 0 w 847829"/>
                  <a:gd name="connsiteY6" fmla="*/ 0 h 809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7829" h="8098880">
                    <a:moveTo>
                      <a:pt x="0" y="0"/>
                    </a:moveTo>
                    <a:lnTo>
                      <a:pt x="628614" y="3086104"/>
                    </a:lnTo>
                    <a:lnTo>
                      <a:pt x="847829" y="4125642"/>
                    </a:lnTo>
                    <a:lnTo>
                      <a:pt x="628614" y="5165180"/>
                    </a:lnTo>
                    <a:lnTo>
                      <a:pt x="25399" y="8098880"/>
                    </a:lnTo>
                    <a:lnTo>
                      <a:pt x="562115" y="41256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6" name="群組 25"/>
          <p:cNvGrpSpPr/>
          <p:nvPr/>
        </p:nvGrpSpPr>
        <p:grpSpPr>
          <a:xfrm>
            <a:off x="2123728" y="123478"/>
            <a:ext cx="4929188" cy="2149083"/>
            <a:chOff x="2051720" y="123478"/>
            <a:chExt cx="4929188" cy="2149083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2051720" y="1995562"/>
              <a:ext cx="492918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Tahoma" pitchFamily="34" charset="0"/>
                </a:rPr>
                <a:t>生產成品</a:t>
              </a:r>
              <a:r>
                <a:rPr lang="zh-TW" altLang="en-US" sz="12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Tahoma" pitchFamily="34" charset="0"/>
                </a:rPr>
                <a:t>  點燈</a:t>
              </a:r>
              <a:r>
                <a:rPr lang="zh-CN" altLang="en-US" sz="12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Tahoma" pitchFamily="34" charset="0"/>
                </a:rPr>
                <a:t>燒機</a:t>
              </a:r>
              <a:r>
                <a:rPr lang="zh-TW" altLang="en-US" sz="12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Tahoma" pitchFamily="34" charset="0"/>
                </a:rPr>
                <a:t>  </a:t>
              </a:r>
              <a:r>
                <a:rPr lang="zh-CN" altLang="en-US" sz="12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Tahoma" pitchFamily="34" charset="0"/>
                </a:rPr>
                <a:t>測試房</a:t>
              </a:r>
              <a:endParaRPr lang="en-US" altLang="zh-TW" sz="12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ahoma" pitchFamily="34" charset="0"/>
              </a:endParaRPr>
            </a:p>
          </p:txBody>
        </p:sp>
        <p:pic>
          <p:nvPicPr>
            <p:cNvPr id="24" name="Picture 8" descr="老化測試房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63478" y="123478"/>
              <a:ext cx="2399675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9" descr="老化測試房"/>
            <p:cNvPicPr>
              <a:picLocks noChangeAspect="1" noChangeArrowheads="1"/>
            </p:cNvPicPr>
            <p:nvPr/>
          </p:nvPicPr>
          <p:blipFill>
            <a:blip r:embed="rId5" cstate="print"/>
            <a:srcRect l="26311"/>
            <a:stretch>
              <a:fillRect/>
            </a:stretch>
          </p:blipFill>
          <p:spPr bwMode="auto">
            <a:xfrm>
              <a:off x="4644008" y="123478"/>
              <a:ext cx="2299405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矩形 16"/>
          <p:cNvSpPr/>
          <p:nvPr/>
        </p:nvSpPr>
        <p:spPr>
          <a:xfrm>
            <a:off x="0" y="0"/>
            <a:ext cx="9144000" cy="35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8" name="Picture 3" descr="D:\cyna PC\09-世大logo\RISE LOGO 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44016"/>
            <a:ext cx="700687" cy="107157"/>
          </a:xfrm>
          <a:prstGeom prst="rect">
            <a:avLst/>
          </a:prstGeom>
          <a:noFill/>
        </p:spPr>
      </p:pic>
      <p:sp>
        <p:nvSpPr>
          <p:cNvPr id="19" name="手繪多邊形 18"/>
          <p:cNvSpPr/>
          <p:nvPr/>
        </p:nvSpPr>
        <p:spPr>
          <a:xfrm>
            <a:off x="6775768" y="0"/>
            <a:ext cx="648072" cy="50405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3195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3195 h 10000"/>
              <a:gd name="connsiteX0" fmla="*/ 0 w 10000"/>
              <a:gd name="connsiteY0" fmla="*/ 0 h 6805"/>
              <a:gd name="connsiteX1" fmla="*/ 10000 w 10000"/>
              <a:gd name="connsiteY1" fmla="*/ 0 h 6805"/>
              <a:gd name="connsiteX2" fmla="*/ 10000 w 10000"/>
              <a:gd name="connsiteY2" fmla="*/ 4805 h 6805"/>
              <a:gd name="connsiteX3" fmla="*/ 5000 w 10000"/>
              <a:gd name="connsiteY3" fmla="*/ 6805 h 6805"/>
              <a:gd name="connsiteX4" fmla="*/ 0 w 10000"/>
              <a:gd name="connsiteY4" fmla="*/ 4805 h 6805"/>
              <a:gd name="connsiteX5" fmla="*/ 0 w 10000"/>
              <a:gd name="connsiteY5" fmla="*/ 0 h 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6805">
                <a:moveTo>
                  <a:pt x="0" y="0"/>
                </a:moveTo>
                <a:lnTo>
                  <a:pt x="10000" y="0"/>
                </a:lnTo>
                <a:lnTo>
                  <a:pt x="10000" y="4805"/>
                </a:lnTo>
                <a:lnTo>
                  <a:pt x="5000" y="6805"/>
                </a:lnTo>
                <a:lnTo>
                  <a:pt x="0" y="48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標題 13"/>
          <p:cNvSpPr txBox="1">
            <a:spLocks/>
          </p:cNvSpPr>
          <p:nvPr/>
        </p:nvSpPr>
        <p:spPr>
          <a:xfrm>
            <a:off x="4644008" y="72008"/>
            <a:ext cx="4320480" cy="34954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zh-TW" altLang="en-US" sz="1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關於世大        世大行銷        世大研發        世大生產        世大案例</a:t>
            </a:r>
            <a:endParaRPr kumimoji="0" lang="zh-TW" altLang="en-US" sz="1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/>
        </p:nvGraphicFramePr>
        <p:xfrm>
          <a:off x="3959424" y="771550"/>
          <a:ext cx="51845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內容版面配置區 3"/>
          <p:cNvSpPr txBox="1">
            <a:spLocks/>
          </p:cNvSpPr>
          <p:nvPr/>
        </p:nvSpPr>
        <p:spPr>
          <a:xfrm>
            <a:off x="457200" y="1697558"/>
            <a:ext cx="4618856" cy="28904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等寬" pitchFamily="34" charset="-120"/>
                <a:ea typeface="思源等寬" pitchFamily="34" charset="-120"/>
                <a:cs typeface="+mn-cs"/>
              </a:rPr>
              <a:t>共有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等寬" pitchFamily="34" charset="-120"/>
                <a:ea typeface="思源等寬" pitchFamily="34" charset="-120"/>
                <a:cs typeface="+mn-cs"/>
              </a:rPr>
              <a:t>15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等寬" pitchFamily="34" charset="-120"/>
                <a:ea typeface="思源等寬" pitchFamily="34" charset="-120"/>
                <a:cs typeface="+mn-cs"/>
              </a:rPr>
              <a:t>條燈具生產線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思源等寬" pitchFamily="34" charset="-120"/>
              <a:ea typeface="思源等寬" pitchFamily="3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dirty="0">
                <a:latin typeface="思源等寬" pitchFamily="34" charset="-120"/>
                <a:ea typeface="思源等寬" pitchFamily="34" charset="-120"/>
              </a:rPr>
              <a:t>兩條自動化貼片產線</a:t>
            </a:r>
            <a:endParaRPr lang="en-US" altLang="zh-TW" dirty="0">
              <a:latin typeface="思源等寬" pitchFamily="34" charset="-120"/>
              <a:ea typeface="思源等寬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dirty="0">
                <a:latin typeface="思源等寬" pitchFamily="34" charset="-120"/>
                <a:ea typeface="思源等寬" pitchFamily="34" charset="-120"/>
              </a:rPr>
              <a:t>兩條電器生產線</a:t>
            </a:r>
            <a:endParaRPr lang="en-US" altLang="zh-TW" dirty="0">
              <a:latin typeface="思源等寬" pitchFamily="34" charset="-120"/>
              <a:ea typeface="思源等寬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dirty="0">
                <a:latin typeface="思源等寬" pitchFamily="34" charset="-120"/>
                <a:ea typeface="思源等寬" pitchFamily="34" charset="-120"/>
              </a:rPr>
              <a:t>五金生產車間</a:t>
            </a:r>
            <a:r>
              <a:rPr lang="en-US" altLang="zh-TW" sz="1400" dirty="0">
                <a:latin typeface="思源等寬" pitchFamily="34" charset="-120"/>
                <a:ea typeface="思源等寬" pitchFamily="34" charset="-120"/>
              </a:rPr>
              <a:t>(</a:t>
            </a:r>
            <a:r>
              <a:rPr lang="zh-TW" altLang="en-US" sz="1400" dirty="0">
                <a:latin typeface="思源等寬" pitchFamily="34" charset="-120"/>
                <a:ea typeface="思源等寬" pitchFamily="34" charset="-120"/>
              </a:rPr>
              <a:t>壓鑄、沖壓、裁切、焊接</a:t>
            </a:r>
            <a:r>
              <a:rPr lang="en-US" altLang="zh-TW" sz="1400" dirty="0">
                <a:latin typeface="思源等寬" pitchFamily="34" charset="-120"/>
                <a:ea typeface="思源等寬" pitchFamily="34" charset="-12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dirty="0">
                <a:latin typeface="思源等寬" pitchFamily="34" charset="-120"/>
                <a:ea typeface="思源等寬" pitchFamily="34" charset="-120"/>
              </a:rPr>
              <a:t>模具</a:t>
            </a:r>
            <a:r>
              <a:rPr lang="zh-TW" altLang="en-US" dirty="0" smtClean="0">
                <a:latin typeface="思源等寬" pitchFamily="34" charset="-120"/>
                <a:ea typeface="思源等寬" pitchFamily="34" charset="-120"/>
              </a:rPr>
              <a:t>生產線</a:t>
            </a:r>
            <a:endParaRPr lang="en-US" altLang="zh-TW" dirty="0">
              <a:latin typeface="思源等寬" pitchFamily="34" charset="-120"/>
              <a:ea typeface="思源等寬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思源等寬" pitchFamily="34" charset="-120"/>
                <a:ea typeface="思源等寬" pitchFamily="34" charset="-120"/>
              </a:rPr>
              <a:t>從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思源等寬" pitchFamily="34" charset="-120"/>
                <a:cs typeface="Arial" pitchFamily="34" charset="0"/>
              </a:rPr>
              <a:t>2016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思源等寬" pitchFamily="34" charset="-120"/>
                <a:ea typeface="思源等寬" pitchFamily="34" charset="-120"/>
              </a:rPr>
              <a:t>年實現所有出廠產品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思源等寬" pitchFamily="34" charset="-120"/>
                <a:cs typeface="Arial" pitchFamily="34" charset="0"/>
              </a:rPr>
              <a:t>100%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思源等寬" pitchFamily="34" charset="-120"/>
                <a:ea typeface="思源等寬" pitchFamily="34" charset="-120"/>
              </a:rPr>
              <a:t>全檢</a:t>
            </a:r>
          </a:p>
        </p:txBody>
      </p:sp>
      <p:sp>
        <p:nvSpPr>
          <p:cNvPr id="7" name="標題 9"/>
          <p:cNvSpPr txBox="1">
            <a:spLocks/>
          </p:cNvSpPr>
          <p:nvPr/>
        </p:nvSpPr>
        <p:spPr>
          <a:xfrm>
            <a:off x="683568" y="703385"/>
            <a:ext cx="4392488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3600" b="1" dirty="0">
                <a:latin typeface="思源黑體" pitchFamily="34" charset="-120"/>
                <a:ea typeface="思源黑體" pitchFamily="34" charset="-120"/>
                <a:cs typeface="+mj-cs"/>
              </a:rPr>
              <a:t>完整生產線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35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9" name="Picture 3" descr="D:\cyna PC\09-世大logo\RISE LOGO 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44016"/>
            <a:ext cx="700687" cy="107157"/>
          </a:xfrm>
          <a:prstGeom prst="rect">
            <a:avLst/>
          </a:prstGeom>
          <a:noFill/>
        </p:spPr>
      </p:pic>
      <p:sp>
        <p:nvSpPr>
          <p:cNvPr id="10" name="手繪多邊形 9"/>
          <p:cNvSpPr/>
          <p:nvPr/>
        </p:nvSpPr>
        <p:spPr>
          <a:xfrm>
            <a:off x="7546358" y="0"/>
            <a:ext cx="648072" cy="50405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3195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3195 h 10000"/>
              <a:gd name="connsiteX0" fmla="*/ 0 w 10000"/>
              <a:gd name="connsiteY0" fmla="*/ 0 h 6805"/>
              <a:gd name="connsiteX1" fmla="*/ 10000 w 10000"/>
              <a:gd name="connsiteY1" fmla="*/ 0 h 6805"/>
              <a:gd name="connsiteX2" fmla="*/ 10000 w 10000"/>
              <a:gd name="connsiteY2" fmla="*/ 4805 h 6805"/>
              <a:gd name="connsiteX3" fmla="*/ 5000 w 10000"/>
              <a:gd name="connsiteY3" fmla="*/ 6805 h 6805"/>
              <a:gd name="connsiteX4" fmla="*/ 0 w 10000"/>
              <a:gd name="connsiteY4" fmla="*/ 4805 h 6805"/>
              <a:gd name="connsiteX5" fmla="*/ 0 w 10000"/>
              <a:gd name="connsiteY5" fmla="*/ 0 h 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6805">
                <a:moveTo>
                  <a:pt x="0" y="0"/>
                </a:moveTo>
                <a:lnTo>
                  <a:pt x="10000" y="0"/>
                </a:lnTo>
                <a:lnTo>
                  <a:pt x="10000" y="4805"/>
                </a:lnTo>
                <a:lnTo>
                  <a:pt x="5000" y="6805"/>
                </a:lnTo>
                <a:lnTo>
                  <a:pt x="0" y="48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標題 13"/>
          <p:cNvSpPr txBox="1">
            <a:spLocks/>
          </p:cNvSpPr>
          <p:nvPr/>
        </p:nvSpPr>
        <p:spPr>
          <a:xfrm>
            <a:off x="4644008" y="72008"/>
            <a:ext cx="4320480" cy="34954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zh-TW" altLang="en-US" sz="1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關於世大        世大行銷        世大研發        世大生產        世大案例</a:t>
            </a:r>
            <a:endParaRPr kumimoji="0" lang="zh-TW" altLang="en-US" sz="1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5786" y="1484981"/>
            <a:ext cx="1000132" cy="535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 descr="DSCF328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28384" y="771550"/>
            <a:ext cx="864096" cy="593880"/>
          </a:xfrm>
          <a:prstGeom prst="rect">
            <a:avLst/>
          </a:prstGeom>
        </p:spPr>
      </p:pic>
      <p:pic>
        <p:nvPicPr>
          <p:cNvPr id="18" name="圖片 17" descr="DSCF328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28384" y="1419622"/>
            <a:ext cx="864096" cy="593880"/>
          </a:xfrm>
          <a:prstGeom prst="rect">
            <a:avLst/>
          </a:prstGeom>
        </p:spPr>
      </p:pic>
      <p:pic>
        <p:nvPicPr>
          <p:cNvPr id="19" name="圖片 18" descr="DSCF328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28384" y="3579862"/>
            <a:ext cx="864096" cy="593880"/>
          </a:xfrm>
          <a:prstGeom prst="rect">
            <a:avLst/>
          </a:prstGeom>
        </p:spPr>
      </p:pic>
      <p:pic>
        <p:nvPicPr>
          <p:cNvPr id="20" name="圖片 19" descr="DSCF328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28384" y="4299942"/>
            <a:ext cx="864096" cy="59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 descr="IMG_0221.jpg"/>
          <p:cNvPicPr>
            <a:picLocks noChangeAspect="1"/>
          </p:cNvPicPr>
          <p:nvPr/>
        </p:nvPicPr>
        <p:blipFill>
          <a:blip r:embed="rId2" cstate="print"/>
          <a:srcRect l="1176" t="17640" r="122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群組 46"/>
          <p:cNvGrpSpPr/>
          <p:nvPr/>
        </p:nvGrpSpPr>
        <p:grpSpPr>
          <a:xfrm>
            <a:off x="0" y="5"/>
            <a:ext cx="9176954" cy="4887786"/>
            <a:chOff x="0" y="5"/>
            <a:chExt cx="9176954" cy="4887786"/>
          </a:xfrm>
        </p:grpSpPr>
        <p:sp>
          <p:nvSpPr>
            <p:cNvPr id="7" name="五边形 14"/>
            <p:cNvSpPr/>
            <p:nvPr/>
          </p:nvSpPr>
          <p:spPr>
            <a:xfrm rot="5400000">
              <a:off x="2991203" y="-2991198"/>
              <a:ext cx="3194547" cy="9176954"/>
            </a:xfrm>
            <a:custGeom>
              <a:avLst/>
              <a:gdLst>
                <a:gd name="connsiteX0" fmla="*/ 0 w 2150268"/>
                <a:gd name="connsiteY0" fmla="*/ 0 h 9144000"/>
                <a:gd name="connsiteX1" fmla="*/ 1209999 w 2150268"/>
                <a:gd name="connsiteY1" fmla="*/ 0 h 9144000"/>
                <a:gd name="connsiteX2" fmla="*/ 2150268 w 2150268"/>
                <a:gd name="connsiteY2" fmla="*/ 4572000 h 9144000"/>
                <a:gd name="connsiteX3" fmla="*/ 1209999 w 2150268"/>
                <a:gd name="connsiteY3" fmla="*/ 9144000 h 9144000"/>
                <a:gd name="connsiteX4" fmla="*/ 0 w 2150268"/>
                <a:gd name="connsiteY4" fmla="*/ 9144000 h 9144000"/>
                <a:gd name="connsiteX5" fmla="*/ 0 w 2150268"/>
                <a:gd name="connsiteY5" fmla="*/ 0 h 9144000"/>
                <a:gd name="connsiteX0" fmla="*/ 0 w 2654324"/>
                <a:gd name="connsiteY0" fmla="*/ 0 h 9144000"/>
                <a:gd name="connsiteX1" fmla="*/ 1714055 w 2654324"/>
                <a:gd name="connsiteY1" fmla="*/ 0 h 9144000"/>
                <a:gd name="connsiteX2" fmla="*/ 2654324 w 2654324"/>
                <a:gd name="connsiteY2" fmla="*/ 4572000 h 9144000"/>
                <a:gd name="connsiteX3" fmla="*/ 1714055 w 2654324"/>
                <a:gd name="connsiteY3" fmla="*/ 9144000 h 9144000"/>
                <a:gd name="connsiteX4" fmla="*/ 504056 w 2654324"/>
                <a:gd name="connsiteY4" fmla="*/ 9144000 h 9144000"/>
                <a:gd name="connsiteX5" fmla="*/ 0 w 2654324"/>
                <a:gd name="connsiteY5" fmla="*/ 0 h 9144000"/>
                <a:gd name="connsiteX0" fmla="*/ 0 w 3209850"/>
                <a:gd name="connsiteY0" fmla="*/ 0 h 9144000"/>
                <a:gd name="connsiteX1" fmla="*/ 2269581 w 3209850"/>
                <a:gd name="connsiteY1" fmla="*/ 0 h 9144000"/>
                <a:gd name="connsiteX2" fmla="*/ 3209850 w 3209850"/>
                <a:gd name="connsiteY2" fmla="*/ 4572000 h 9144000"/>
                <a:gd name="connsiteX3" fmla="*/ 2269581 w 3209850"/>
                <a:gd name="connsiteY3" fmla="*/ 9144000 h 9144000"/>
                <a:gd name="connsiteX4" fmla="*/ 1059582 w 3209850"/>
                <a:gd name="connsiteY4" fmla="*/ 9144000 h 9144000"/>
                <a:gd name="connsiteX5" fmla="*/ 0 w 3209850"/>
                <a:gd name="connsiteY5" fmla="*/ 0 h 9144000"/>
                <a:gd name="connsiteX0" fmla="*/ 0 w 3209850"/>
                <a:gd name="connsiteY0" fmla="*/ 0 h 9144000"/>
                <a:gd name="connsiteX1" fmla="*/ 2269581 w 3209850"/>
                <a:gd name="connsiteY1" fmla="*/ 0 h 9144000"/>
                <a:gd name="connsiteX2" fmla="*/ 3209850 w 3209850"/>
                <a:gd name="connsiteY2" fmla="*/ 4572000 h 9144000"/>
                <a:gd name="connsiteX3" fmla="*/ 2269581 w 3209850"/>
                <a:gd name="connsiteY3" fmla="*/ 9144000 h 9144000"/>
                <a:gd name="connsiteX4" fmla="*/ 0 w 3209850"/>
                <a:gd name="connsiteY4" fmla="*/ 9144000 h 9144000"/>
                <a:gd name="connsiteX5" fmla="*/ 0 w 3209850"/>
                <a:gd name="connsiteY5" fmla="*/ 0 h 9144000"/>
                <a:gd name="connsiteX0" fmla="*/ 0 w 3194547"/>
                <a:gd name="connsiteY0" fmla="*/ 0 h 9144000"/>
                <a:gd name="connsiteX1" fmla="*/ 2269581 w 3194547"/>
                <a:gd name="connsiteY1" fmla="*/ 0 h 9144000"/>
                <a:gd name="connsiteX2" fmla="*/ 3194547 w 3194547"/>
                <a:gd name="connsiteY2" fmla="*/ 4572000 h 9144000"/>
                <a:gd name="connsiteX3" fmla="*/ 2269581 w 3194547"/>
                <a:gd name="connsiteY3" fmla="*/ 9144000 h 9144000"/>
                <a:gd name="connsiteX4" fmla="*/ 0 w 3194547"/>
                <a:gd name="connsiteY4" fmla="*/ 9144000 h 9144000"/>
                <a:gd name="connsiteX5" fmla="*/ 0 w 3194547"/>
                <a:gd name="connsiteY5" fmla="*/ 0 h 91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4547" h="9144000">
                  <a:moveTo>
                    <a:pt x="0" y="0"/>
                  </a:moveTo>
                  <a:lnTo>
                    <a:pt x="2269581" y="0"/>
                  </a:lnTo>
                  <a:lnTo>
                    <a:pt x="3194547" y="4572000"/>
                  </a:lnTo>
                  <a:lnTo>
                    <a:pt x="2269581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6"/>
            <p:cNvGrpSpPr/>
            <p:nvPr/>
          </p:nvGrpSpPr>
          <p:grpSpPr>
            <a:xfrm>
              <a:off x="1592070" y="2581202"/>
              <a:ext cx="6074160" cy="2306589"/>
              <a:chOff x="2122760" y="2977124"/>
              <a:chExt cx="8098880" cy="3075451"/>
            </a:xfrm>
          </p:grpSpPr>
          <p:grpSp>
            <p:nvGrpSpPr>
              <p:cNvPr id="4" name="组合 17"/>
              <p:cNvGrpSpPr/>
              <p:nvPr/>
            </p:nvGrpSpPr>
            <p:grpSpPr>
              <a:xfrm>
                <a:off x="5311182" y="4482943"/>
                <a:ext cx="1569632" cy="1569632"/>
                <a:chOff x="3597680" y="4163031"/>
                <a:chExt cx="1569632" cy="1569632"/>
              </a:xfrm>
            </p:grpSpPr>
            <p:sp>
              <p:nvSpPr>
                <p:cNvPr id="13" name="泪滴形 8"/>
                <p:cNvSpPr/>
                <p:nvPr/>
              </p:nvSpPr>
              <p:spPr>
                <a:xfrm rot="18900000">
                  <a:off x="3597680" y="4163031"/>
                  <a:ext cx="1569632" cy="1569632"/>
                </a:xfrm>
                <a:prstGeom prst="teardrop">
                  <a:avLst/>
                </a:prstGeom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空心弧 10"/>
                <p:cNvSpPr/>
                <p:nvPr/>
              </p:nvSpPr>
              <p:spPr>
                <a:xfrm rot="16200000" flipV="1">
                  <a:off x="3681448" y="4246800"/>
                  <a:ext cx="1402095" cy="1402095"/>
                </a:xfrm>
                <a:prstGeom prst="blockArc">
                  <a:avLst>
                    <a:gd name="adj1" fmla="val 1474820"/>
                    <a:gd name="adj2" fmla="val 20250934"/>
                    <a:gd name="adj3" fmla="val 4521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" name="文本框 15"/>
              <p:cNvSpPr txBox="1"/>
              <p:nvPr/>
            </p:nvSpPr>
            <p:spPr>
              <a:xfrm>
                <a:off x="5499247" y="4913815"/>
                <a:ext cx="1553243" cy="69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8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生產</a:t>
                </a:r>
                <a:endParaRPr lang="zh-CN" altLang="en-US" sz="28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cxnSp>
            <p:nvCxnSpPr>
              <p:cNvPr id="11" name="直接连接符 20"/>
              <p:cNvCxnSpPr/>
              <p:nvPr/>
            </p:nvCxnSpPr>
            <p:spPr>
              <a:xfrm>
                <a:off x="6095998" y="3522963"/>
                <a:ext cx="0" cy="1269796"/>
              </a:xfrm>
              <a:prstGeom prst="line">
                <a:avLst/>
              </a:prstGeom>
              <a:ln w="47625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燕尾形 3"/>
              <p:cNvSpPr/>
              <p:nvPr/>
            </p:nvSpPr>
            <p:spPr>
              <a:xfrm rot="16200000" flipH="1" flipV="1">
                <a:off x="5755951" y="-656067"/>
                <a:ext cx="832497" cy="8098880"/>
              </a:xfrm>
              <a:custGeom>
                <a:avLst/>
                <a:gdLst>
                  <a:gd name="connsiteX0" fmla="*/ 0 w 504929"/>
                  <a:gd name="connsiteY0" fmla="*/ 0 h 2079076"/>
                  <a:gd name="connsiteX1" fmla="*/ 285714 w 504929"/>
                  <a:gd name="connsiteY1" fmla="*/ 0 h 2079076"/>
                  <a:gd name="connsiteX2" fmla="*/ 504929 w 504929"/>
                  <a:gd name="connsiteY2" fmla="*/ 1039538 h 2079076"/>
                  <a:gd name="connsiteX3" fmla="*/ 285714 w 504929"/>
                  <a:gd name="connsiteY3" fmla="*/ 2079076 h 2079076"/>
                  <a:gd name="connsiteX4" fmla="*/ 0 w 504929"/>
                  <a:gd name="connsiteY4" fmla="*/ 2079076 h 2079076"/>
                  <a:gd name="connsiteX5" fmla="*/ 219215 w 504929"/>
                  <a:gd name="connsiteY5" fmla="*/ 1039538 h 2079076"/>
                  <a:gd name="connsiteX6" fmla="*/ 0 w 504929"/>
                  <a:gd name="connsiteY6" fmla="*/ 0 h 2079076"/>
                  <a:gd name="connsiteX0" fmla="*/ 0 w 847829"/>
                  <a:gd name="connsiteY0" fmla="*/ 0 h 5165180"/>
                  <a:gd name="connsiteX1" fmla="*/ 628614 w 847829"/>
                  <a:gd name="connsiteY1" fmla="*/ 3086104 h 5165180"/>
                  <a:gd name="connsiteX2" fmla="*/ 847829 w 847829"/>
                  <a:gd name="connsiteY2" fmla="*/ 4125642 h 5165180"/>
                  <a:gd name="connsiteX3" fmla="*/ 628614 w 847829"/>
                  <a:gd name="connsiteY3" fmla="*/ 5165180 h 5165180"/>
                  <a:gd name="connsiteX4" fmla="*/ 342900 w 847829"/>
                  <a:gd name="connsiteY4" fmla="*/ 5165180 h 5165180"/>
                  <a:gd name="connsiteX5" fmla="*/ 562115 w 847829"/>
                  <a:gd name="connsiteY5" fmla="*/ 4125642 h 5165180"/>
                  <a:gd name="connsiteX6" fmla="*/ 0 w 847829"/>
                  <a:gd name="connsiteY6" fmla="*/ 0 h 5165180"/>
                  <a:gd name="connsiteX0" fmla="*/ 0 w 847829"/>
                  <a:gd name="connsiteY0" fmla="*/ 0 h 8098880"/>
                  <a:gd name="connsiteX1" fmla="*/ 628614 w 847829"/>
                  <a:gd name="connsiteY1" fmla="*/ 3086104 h 8098880"/>
                  <a:gd name="connsiteX2" fmla="*/ 847829 w 847829"/>
                  <a:gd name="connsiteY2" fmla="*/ 4125642 h 8098880"/>
                  <a:gd name="connsiteX3" fmla="*/ 628614 w 847829"/>
                  <a:gd name="connsiteY3" fmla="*/ 5165180 h 8098880"/>
                  <a:gd name="connsiteX4" fmla="*/ 25399 w 847829"/>
                  <a:gd name="connsiteY4" fmla="*/ 8098880 h 8098880"/>
                  <a:gd name="connsiteX5" fmla="*/ 562115 w 847829"/>
                  <a:gd name="connsiteY5" fmla="*/ 4125642 h 8098880"/>
                  <a:gd name="connsiteX6" fmla="*/ 0 w 847829"/>
                  <a:gd name="connsiteY6" fmla="*/ 0 h 809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7829" h="8098880">
                    <a:moveTo>
                      <a:pt x="0" y="0"/>
                    </a:moveTo>
                    <a:lnTo>
                      <a:pt x="628614" y="3086104"/>
                    </a:lnTo>
                    <a:lnTo>
                      <a:pt x="847829" y="4125642"/>
                    </a:lnTo>
                    <a:lnTo>
                      <a:pt x="628614" y="5165180"/>
                    </a:lnTo>
                    <a:lnTo>
                      <a:pt x="25399" y="8098880"/>
                    </a:lnTo>
                    <a:lnTo>
                      <a:pt x="562115" y="41256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3" name="群組 22"/>
          <p:cNvGrpSpPr/>
          <p:nvPr/>
        </p:nvGrpSpPr>
        <p:grpSpPr>
          <a:xfrm>
            <a:off x="323528" y="339502"/>
            <a:ext cx="8562125" cy="1800000"/>
            <a:chOff x="323528" y="339502"/>
            <a:chExt cx="8562125" cy="1800000"/>
          </a:xfrm>
        </p:grpSpPr>
        <p:pic>
          <p:nvPicPr>
            <p:cNvPr id="17" name="圖片 16" descr="119A1487-1.JPG"/>
            <p:cNvPicPr>
              <a:picLocks noChangeAspect="1"/>
            </p:cNvPicPr>
            <p:nvPr/>
          </p:nvPicPr>
          <p:blipFill>
            <a:blip r:embed="rId3" cstate="print"/>
            <a:srcRect l="13066" t="17800" r="17868" b="20601"/>
            <a:stretch>
              <a:fillRect/>
            </a:stretch>
          </p:blipFill>
          <p:spPr>
            <a:xfrm>
              <a:off x="323528" y="339502"/>
              <a:ext cx="3027272" cy="1800000"/>
            </a:xfrm>
            <a:prstGeom prst="rect">
              <a:avLst/>
            </a:prstGeom>
          </p:spPr>
        </p:pic>
        <p:pic>
          <p:nvPicPr>
            <p:cNvPr id="15" name="圖片 14" descr="IMG_0338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9872" y="339502"/>
              <a:ext cx="2699647" cy="1800000"/>
            </a:xfrm>
            <a:prstGeom prst="rect">
              <a:avLst/>
            </a:prstGeom>
          </p:spPr>
        </p:pic>
        <p:pic>
          <p:nvPicPr>
            <p:cNvPr id="16" name="圖片 15" descr="119A142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85653" y="339502"/>
              <a:ext cx="2700000" cy="1800000"/>
            </a:xfrm>
            <a:prstGeom prst="rect">
              <a:avLst/>
            </a:prstGeom>
          </p:spPr>
        </p:pic>
      </p:grpSp>
      <p:sp>
        <p:nvSpPr>
          <p:cNvPr id="18" name="矩形 17"/>
          <p:cNvSpPr/>
          <p:nvPr/>
        </p:nvSpPr>
        <p:spPr>
          <a:xfrm>
            <a:off x="0" y="0"/>
            <a:ext cx="9144000" cy="35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9" name="Picture 3" descr="D:\cyna PC\09-世大logo\RISE LOGO 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44016"/>
            <a:ext cx="700687" cy="107157"/>
          </a:xfrm>
          <a:prstGeom prst="rect">
            <a:avLst/>
          </a:prstGeom>
          <a:noFill/>
        </p:spPr>
      </p:pic>
      <p:sp>
        <p:nvSpPr>
          <p:cNvPr id="20" name="手繪多邊形 19"/>
          <p:cNvSpPr/>
          <p:nvPr/>
        </p:nvSpPr>
        <p:spPr>
          <a:xfrm>
            <a:off x="7546358" y="0"/>
            <a:ext cx="648072" cy="50405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3195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3195 h 10000"/>
              <a:gd name="connsiteX0" fmla="*/ 0 w 10000"/>
              <a:gd name="connsiteY0" fmla="*/ 0 h 6805"/>
              <a:gd name="connsiteX1" fmla="*/ 10000 w 10000"/>
              <a:gd name="connsiteY1" fmla="*/ 0 h 6805"/>
              <a:gd name="connsiteX2" fmla="*/ 10000 w 10000"/>
              <a:gd name="connsiteY2" fmla="*/ 4805 h 6805"/>
              <a:gd name="connsiteX3" fmla="*/ 5000 w 10000"/>
              <a:gd name="connsiteY3" fmla="*/ 6805 h 6805"/>
              <a:gd name="connsiteX4" fmla="*/ 0 w 10000"/>
              <a:gd name="connsiteY4" fmla="*/ 4805 h 6805"/>
              <a:gd name="connsiteX5" fmla="*/ 0 w 10000"/>
              <a:gd name="connsiteY5" fmla="*/ 0 h 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6805">
                <a:moveTo>
                  <a:pt x="0" y="0"/>
                </a:moveTo>
                <a:lnTo>
                  <a:pt x="10000" y="0"/>
                </a:lnTo>
                <a:lnTo>
                  <a:pt x="10000" y="4805"/>
                </a:lnTo>
                <a:lnTo>
                  <a:pt x="5000" y="6805"/>
                </a:lnTo>
                <a:lnTo>
                  <a:pt x="0" y="48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標題 13"/>
          <p:cNvSpPr txBox="1">
            <a:spLocks/>
          </p:cNvSpPr>
          <p:nvPr/>
        </p:nvSpPr>
        <p:spPr>
          <a:xfrm>
            <a:off x="4644008" y="72008"/>
            <a:ext cx="4320480" cy="34954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zh-TW" altLang="en-US" sz="1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關於世大        世大行銷        世大研發        世大生產        世大案例</a:t>
            </a:r>
            <a:endParaRPr kumimoji="0" lang="zh-TW" altLang="en-US" sz="1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339502"/>
            <a:ext cx="1872208" cy="35078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627784" y="1635646"/>
            <a:ext cx="1872208" cy="35078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572000" y="339502"/>
            <a:ext cx="1872208" cy="35078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516216" y="1635646"/>
            <a:ext cx="1872208" cy="35078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pic>
        <p:nvPicPr>
          <p:cNvPr id="8" name="圖片 7" descr="廊道-空燈2.jpg"/>
          <p:cNvPicPr>
            <a:picLocks noChangeAspect="1"/>
          </p:cNvPicPr>
          <p:nvPr/>
        </p:nvPicPr>
        <p:blipFill>
          <a:blip r:embed="rId3" cstate="print"/>
          <a:srcRect l="19576" r="23125"/>
          <a:stretch>
            <a:fillRect/>
          </a:stretch>
        </p:blipFill>
        <p:spPr>
          <a:xfrm>
            <a:off x="6516216" y="1635646"/>
            <a:ext cx="1872208" cy="3496411"/>
          </a:xfrm>
          <a:prstGeom prst="rect">
            <a:avLst/>
          </a:prstGeom>
        </p:spPr>
      </p:pic>
      <p:pic>
        <p:nvPicPr>
          <p:cNvPr id="9" name="圖片 8" descr="GRAEAE-飯店休臭區.jpg"/>
          <p:cNvPicPr>
            <a:picLocks noChangeAspect="1"/>
          </p:cNvPicPr>
          <p:nvPr/>
        </p:nvPicPr>
        <p:blipFill>
          <a:blip r:embed="rId4" cstate="print"/>
          <a:srcRect l="17321" r="52657"/>
          <a:stretch>
            <a:fillRect/>
          </a:stretch>
        </p:blipFill>
        <p:spPr>
          <a:xfrm>
            <a:off x="683568" y="339502"/>
            <a:ext cx="1872208" cy="3506400"/>
          </a:xfrm>
          <a:prstGeom prst="rect">
            <a:avLst/>
          </a:prstGeom>
        </p:spPr>
      </p:pic>
      <p:pic>
        <p:nvPicPr>
          <p:cNvPr id="10" name="圖片 9" descr="TEYVAT-II工業風-吧檯-2.jpg"/>
          <p:cNvPicPr>
            <a:picLocks noChangeAspect="1"/>
          </p:cNvPicPr>
          <p:nvPr/>
        </p:nvPicPr>
        <p:blipFill>
          <a:blip r:embed="rId5" cstate="print"/>
          <a:srcRect l="10844" r="53912"/>
          <a:stretch>
            <a:fillRect/>
          </a:stretch>
        </p:blipFill>
        <p:spPr>
          <a:xfrm>
            <a:off x="4572000" y="339502"/>
            <a:ext cx="1872208" cy="3506400"/>
          </a:xfrm>
          <a:prstGeom prst="rect">
            <a:avLst/>
          </a:prstGeom>
        </p:spPr>
      </p:pic>
      <p:pic>
        <p:nvPicPr>
          <p:cNvPr id="11" name="圖片 10" descr="iStock-1296862493-1.jpg"/>
          <p:cNvPicPr>
            <a:picLocks noChangeAspect="1"/>
          </p:cNvPicPr>
          <p:nvPr/>
        </p:nvPicPr>
        <p:blipFill>
          <a:blip r:embed="rId6" cstate="print"/>
          <a:srcRect l="50899" r="20944"/>
          <a:stretch>
            <a:fillRect/>
          </a:stretch>
        </p:blipFill>
        <p:spPr>
          <a:xfrm>
            <a:off x="2627784" y="1637100"/>
            <a:ext cx="1872208" cy="35064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0"/>
            <a:ext cx="9144000" cy="35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3" name="Picture 3" descr="D:\cyna PC\09-世大logo\RISE LOGO 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44016"/>
            <a:ext cx="700687" cy="107157"/>
          </a:xfrm>
          <a:prstGeom prst="rect">
            <a:avLst/>
          </a:prstGeom>
          <a:noFill/>
        </p:spPr>
      </p:pic>
      <p:sp>
        <p:nvSpPr>
          <p:cNvPr id="14" name="手繪多邊形 13"/>
          <p:cNvSpPr/>
          <p:nvPr/>
        </p:nvSpPr>
        <p:spPr>
          <a:xfrm>
            <a:off x="8315985" y="0"/>
            <a:ext cx="648072" cy="50405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3195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3195 h 10000"/>
              <a:gd name="connsiteX0" fmla="*/ 0 w 10000"/>
              <a:gd name="connsiteY0" fmla="*/ 0 h 6805"/>
              <a:gd name="connsiteX1" fmla="*/ 10000 w 10000"/>
              <a:gd name="connsiteY1" fmla="*/ 0 h 6805"/>
              <a:gd name="connsiteX2" fmla="*/ 10000 w 10000"/>
              <a:gd name="connsiteY2" fmla="*/ 4805 h 6805"/>
              <a:gd name="connsiteX3" fmla="*/ 5000 w 10000"/>
              <a:gd name="connsiteY3" fmla="*/ 6805 h 6805"/>
              <a:gd name="connsiteX4" fmla="*/ 0 w 10000"/>
              <a:gd name="connsiteY4" fmla="*/ 4805 h 6805"/>
              <a:gd name="connsiteX5" fmla="*/ 0 w 10000"/>
              <a:gd name="connsiteY5" fmla="*/ 0 h 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6805">
                <a:moveTo>
                  <a:pt x="0" y="0"/>
                </a:moveTo>
                <a:lnTo>
                  <a:pt x="10000" y="0"/>
                </a:lnTo>
                <a:lnTo>
                  <a:pt x="10000" y="4805"/>
                </a:lnTo>
                <a:lnTo>
                  <a:pt x="5000" y="6805"/>
                </a:lnTo>
                <a:lnTo>
                  <a:pt x="0" y="48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標題 13"/>
          <p:cNvSpPr txBox="1">
            <a:spLocks/>
          </p:cNvSpPr>
          <p:nvPr/>
        </p:nvSpPr>
        <p:spPr>
          <a:xfrm>
            <a:off x="4644008" y="72008"/>
            <a:ext cx="4320480" cy="34954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zh-TW" altLang="en-US" sz="1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關於世大        世大行銷        世大研發        世大生產        世大案例</a:t>
            </a:r>
            <a:endParaRPr kumimoji="0" lang="zh-TW" altLang="en-US" sz="1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339502"/>
            <a:ext cx="1872208" cy="35078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627784" y="1635646"/>
            <a:ext cx="1872208" cy="35078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572000" y="339502"/>
            <a:ext cx="1872208" cy="35078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516216" y="1635646"/>
            <a:ext cx="1872208" cy="35078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pic>
        <p:nvPicPr>
          <p:cNvPr id="8" name="圖片 7" descr="25324293_l-3.jpg"/>
          <p:cNvPicPr>
            <a:picLocks noChangeAspect="1"/>
          </p:cNvPicPr>
          <p:nvPr/>
        </p:nvPicPr>
        <p:blipFill>
          <a:blip r:embed="rId3" cstate="print"/>
          <a:srcRect l="23274" r="41130"/>
          <a:stretch>
            <a:fillRect/>
          </a:stretch>
        </p:blipFill>
        <p:spPr>
          <a:xfrm>
            <a:off x="2627784" y="1637100"/>
            <a:ext cx="1872208" cy="3506400"/>
          </a:xfrm>
          <a:prstGeom prst="rect">
            <a:avLst/>
          </a:prstGeom>
        </p:spPr>
      </p:pic>
      <p:pic>
        <p:nvPicPr>
          <p:cNvPr id="9" name="圖片 8" descr="pexels-alex-powell-1769356-.jpg"/>
          <p:cNvPicPr>
            <a:picLocks noChangeAspect="1"/>
          </p:cNvPicPr>
          <p:nvPr/>
        </p:nvPicPr>
        <p:blipFill>
          <a:blip r:embed="rId4" cstate="print"/>
          <a:srcRect l="16723" r="16540"/>
          <a:stretch>
            <a:fillRect/>
          </a:stretch>
        </p:blipFill>
        <p:spPr>
          <a:xfrm>
            <a:off x="683568" y="339502"/>
            <a:ext cx="1872208" cy="3506400"/>
          </a:xfrm>
          <a:prstGeom prst="rect">
            <a:avLst/>
          </a:prstGeom>
        </p:spPr>
      </p:pic>
      <p:pic>
        <p:nvPicPr>
          <p:cNvPr id="10" name="圖片 9" descr="pexels-pixabay-54581-1.jpg"/>
          <p:cNvPicPr>
            <a:picLocks noChangeAspect="1"/>
          </p:cNvPicPr>
          <p:nvPr/>
        </p:nvPicPr>
        <p:blipFill>
          <a:blip r:embed="rId5" cstate="print"/>
          <a:srcRect l="2704" r="62150"/>
          <a:stretch>
            <a:fillRect/>
          </a:stretch>
        </p:blipFill>
        <p:spPr>
          <a:xfrm>
            <a:off x="4572000" y="339502"/>
            <a:ext cx="1872208" cy="3506400"/>
          </a:xfrm>
          <a:prstGeom prst="rect">
            <a:avLst/>
          </a:prstGeom>
        </p:spPr>
      </p:pic>
      <p:pic>
        <p:nvPicPr>
          <p:cNvPr id="12" name="圖片 11" descr="4k-1488464.jpg"/>
          <p:cNvPicPr>
            <a:picLocks noChangeAspect="1"/>
          </p:cNvPicPr>
          <p:nvPr/>
        </p:nvPicPr>
        <p:blipFill>
          <a:blip r:embed="rId6" cstate="print"/>
          <a:srcRect l="60239" r="4165"/>
          <a:stretch>
            <a:fillRect/>
          </a:stretch>
        </p:blipFill>
        <p:spPr>
          <a:xfrm>
            <a:off x="6516216" y="1637100"/>
            <a:ext cx="1872208" cy="35064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0"/>
            <a:ext cx="9144000" cy="35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3" name="Picture 3" descr="D:\cyna PC\09-世大logo\RISE LOGO 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44016"/>
            <a:ext cx="700687" cy="107157"/>
          </a:xfrm>
          <a:prstGeom prst="rect">
            <a:avLst/>
          </a:prstGeom>
          <a:noFill/>
        </p:spPr>
      </p:pic>
      <p:sp>
        <p:nvSpPr>
          <p:cNvPr id="14" name="手繪多邊形 13"/>
          <p:cNvSpPr/>
          <p:nvPr/>
        </p:nvSpPr>
        <p:spPr>
          <a:xfrm>
            <a:off x="8315985" y="0"/>
            <a:ext cx="648072" cy="50405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3195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3195 h 10000"/>
              <a:gd name="connsiteX0" fmla="*/ 0 w 10000"/>
              <a:gd name="connsiteY0" fmla="*/ 0 h 6805"/>
              <a:gd name="connsiteX1" fmla="*/ 10000 w 10000"/>
              <a:gd name="connsiteY1" fmla="*/ 0 h 6805"/>
              <a:gd name="connsiteX2" fmla="*/ 10000 w 10000"/>
              <a:gd name="connsiteY2" fmla="*/ 4805 h 6805"/>
              <a:gd name="connsiteX3" fmla="*/ 5000 w 10000"/>
              <a:gd name="connsiteY3" fmla="*/ 6805 h 6805"/>
              <a:gd name="connsiteX4" fmla="*/ 0 w 10000"/>
              <a:gd name="connsiteY4" fmla="*/ 4805 h 6805"/>
              <a:gd name="connsiteX5" fmla="*/ 0 w 10000"/>
              <a:gd name="connsiteY5" fmla="*/ 0 h 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6805">
                <a:moveTo>
                  <a:pt x="0" y="0"/>
                </a:moveTo>
                <a:lnTo>
                  <a:pt x="10000" y="0"/>
                </a:lnTo>
                <a:lnTo>
                  <a:pt x="10000" y="4805"/>
                </a:lnTo>
                <a:lnTo>
                  <a:pt x="5000" y="6805"/>
                </a:lnTo>
                <a:lnTo>
                  <a:pt x="0" y="48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標題 13"/>
          <p:cNvSpPr txBox="1">
            <a:spLocks/>
          </p:cNvSpPr>
          <p:nvPr/>
        </p:nvSpPr>
        <p:spPr>
          <a:xfrm>
            <a:off x="4644008" y="72008"/>
            <a:ext cx="4320480" cy="34954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zh-TW" altLang="en-US" sz="1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關於世大        世大行銷        世大研發        世大生產        世大案例</a:t>
            </a:r>
            <a:endParaRPr kumimoji="0" lang="zh-TW" altLang="en-US" sz="1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339502"/>
            <a:ext cx="1872208" cy="35078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627784" y="1635646"/>
            <a:ext cx="1872208" cy="35078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572000" y="339502"/>
            <a:ext cx="1872208" cy="35078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516216" y="1635646"/>
            <a:ext cx="1872208" cy="35078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pic>
        <p:nvPicPr>
          <p:cNvPr id="8" name="圖片 7" descr="47050297.jpg"/>
          <p:cNvPicPr>
            <a:picLocks noChangeAspect="1"/>
          </p:cNvPicPr>
          <p:nvPr/>
        </p:nvPicPr>
        <p:blipFill>
          <a:blip r:embed="rId3" cstate="print"/>
          <a:srcRect l="38334" r="26070"/>
          <a:stretch>
            <a:fillRect/>
          </a:stretch>
        </p:blipFill>
        <p:spPr>
          <a:xfrm>
            <a:off x="4572000" y="339502"/>
            <a:ext cx="1872208" cy="35064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35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0" name="Picture 3" descr="D:\cyna PC\09-世大logo\RISE LOGO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4016"/>
            <a:ext cx="700687" cy="107157"/>
          </a:xfrm>
          <a:prstGeom prst="rect">
            <a:avLst/>
          </a:prstGeom>
          <a:noFill/>
        </p:spPr>
      </p:pic>
      <p:sp>
        <p:nvSpPr>
          <p:cNvPr id="11" name="手繪多邊形 10"/>
          <p:cNvSpPr/>
          <p:nvPr/>
        </p:nvSpPr>
        <p:spPr>
          <a:xfrm>
            <a:off x="8315985" y="0"/>
            <a:ext cx="648072" cy="50405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3195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3195 h 10000"/>
              <a:gd name="connsiteX0" fmla="*/ 0 w 10000"/>
              <a:gd name="connsiteY0" fmla="*/ 0 h 6805"/>
              <a:gd name="connsiteX1" fmla="*/ 10000 w 10000"/>
              <a:gd name="connsiteY1" fmla="*/ 0 h 6805"/>
              <a:gd name="connsiteX2" fmla="*/ 10000 w 10000"/>
              <a:gd name="connsiteY2" fmla="*/ 4805 h 6805"/>
              <a:gd name="connsiteX3" fmla="*/ 5000 w 10000"/>
              <a:gd name="connsiteY3" fmla="*/ 6805 h 6805"/>
              <a:gd name="connsiteX4" fmla="*/ 0 w 10000"/>
              <a:gd name="connsiteY4" fmla="*/ 4805 h 6805"/>
              <a:gd name="connsiteX5" fmla="*/ 0 w 10000"/>
              <a:gd name="connsiteY5" fmla="*/ 0 h 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6805">
                <a:moveTo>
                  <a:pt x="0" y="0"/>
                </a:moveTo>
                <a:lnTo>
                  <a:pt x="10000" y="0"/>
                </a:lnTo>
                <a:lnTo>
                  <a:pt x="10000" y="4805"/>
                </a:lnTo>
                <a:lnTo>
                  <a:pt x="5000" y="6805"/>
                </a:lnTo>
                <a:lnTo>
                  <a:pt x="0" y="48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標題 13"/>
          <p:cNvSpPr txBox="1">
            <a:spLocks/>
          </p:cNvSpPr>
          <p:nvPr/>
        </p:nvSpPr>
        <p:spPr>
          <a:xfrm>
            <a:off x="4644008" y="72008"/>
            <a:ext cx="4320480" cy="34954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zh-TW" altLang="en-US" sz="1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關於世大        世大行銷        世大研發        世大生產        世大案例</a:t>
            </a:r>
            <a:endParaRPr kumimoji="0" lang="zh-TW" altLang="en-US" sz="1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13" name="圖片 12" descr="166287270.jpg"/>
          <p:cNvPicPr>
            <a:picLocks noChangeAspect="1"/>
          </p:cNvPicPr>
          <p:nvPr/>
        </p:nvPicPr>
        <p:blipFill>
          <a:blip r:embed="rId5" cstate="print"/>
          <a:srcRect l="49347" r="10560"/>
          <a:stretch>
            <a:fillRect/>
          </a:stretch>
        </p:blipFill>
        <p:spPr>
          <a:xfrm>
            <a:off x="2627784" y="1637100"/>
            <a:ext cx="1872208" cy="3506400"/>
          </a:xfrm>
          <a:prstGeom prst="rect">
            <a:avLst/>
          </a:prstGeom>
        </p:spPr>
      </p:pic>
      <p:pic>
        <p:nvPicPr>
          <p:cNvPr id="15" name="圖片 14" descr="1421073398101776759.jpg"/>
          <p:cNvPicPr>
            <a:picLocks noChangeAspect="1"/>
          </p:cNvPicPr>
          <p:nvPr/>
        </p:nvPicPr>
        <p:blipFill>
          <a:blip r:embed="rId6" cstate="print"/>
          <a:srcRect l="38256" r="26221"/>
          <a:stretch>
            <a:fillRect/>
          </a:stretch>
        </p:blipFill>
        <p:spPr>
          <a:xfrm>
            <a:off x="6516216" y="1637100"/>
            <a:ext cx="1872208" cy="3506400"/>
          </a:xfrm>
          <a:prstGeom prst="rect">
            <a:avLst/>
          </a:prstGeom>
        </p:spPr>
      </p:pic>
      <p:pic>
        <p:nvPicPr>
          <p:cNvPr id="16" name="圖片 15" descr="RISE V-Buster - Installation case - p4.jpg"/>
          <p:cNvPicPr>
            <a:picLocks noChangeAspect="1"/>
          </p:cNvPicPr>
          <p:nvPr/>
        </p:nvPicPr>
        <p:blipFill>
          <a:blip r:embed="rId7" cstate="print"/>
          <a:srcRect l="5479" r="23298"/>
          <a:stretch>
            <a:fillRect/>
          </a:stretch>
        </p:blipFill>
        <p:spPr>
          <a:xfrm>
            <a:off x="683568" y="339502"/>
            <a:ext cx="1872208" cy="35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74" descr="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116"/>
          <a:stretch/>
        </p:blipFill>
        <p:spPr bwMode="auto">
          <a:xfrm>
            <a:off x="0" y="2327564"/>
            <a:ext cx="9145588" cy="283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217"/>
          <p:cNvSpPr>
            <a:spLocks noChangeArrowheads="1"/>
          </p:cNvSpPr>
          <p:nvPr/>
        </p:nvSpPr>
        <p:spPr bwMode="auto">
          <a:xfrm>
            <a:off x="2411760" y="3183715"/>
            <a:ext cx="4392488" cy="7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009" tIns="59505" rIns="119009" bIns="59505">
            <a:spAutoFit/>
          </a:bodyPr>
          <a:lstStyle/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Tahoma" pitchFamily="34" charset="0"/>
              </a:rPr>
              <a:t>THANK YOU</a:t>
            </a:r>
          </a:p>
        </p:txBody>
      </p:sp>
      <p:sp>
        <p:nvSpPr>
          <p:cNvPr id="7" name="文本框 217"/>
          <p:cNvSpPr>
            <a:spLocks noChangeArrowheads="1"/>
          </p:cNvSpPr>
          <p:nvPr/>
        </p:nvSpPr>
        <p:spPr bwMode="auto">
          <a:xfrm>
            <a:off x="3192748" y="4025084"/>
            <a:ext cx="2830512" cy="27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009" tIns="59505" rIns="119009" bIns="59505">
            <a:spAutoFit/>
          </a:bodyPr>
          <a:lstStyle/>
          <a:p>
            <a:pPr algn="ctr" defTabSz="1190625" eaLnBrk="1" fontAlgn="base" hangingPunct="1">
              <a:buClrTx/>
              <a:buSzTx/>
            </a:pPr>
            <a:r>
              <a:rPr lang="zh-TW" altLang="en-US" sz="1000" dirty="0">
                <a:solidFill>
                  <a:schemeClr val="bg1"/>
                </a:solidFill>
                <a:ea typeface="微软雅黑" pitchFamily="34" charset="-122"/>
              </a:rPr>
              <a:t>謝謝您的聆聽</a:t>
            </a:r>
            <a:endParaRPr lang="zh-CN" altLang="en-US" sz="10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3367373" y="4007621"/>
            <a:ext cx="248126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手繪多邊形 9"/>
          <p:cNvSpPr/>
          <p:nvPr/>
        </p:nvSpPr>
        <p:spPr>
          <a:xfrm>
            <a:off x="2699792" y="83"/>
            <a:ext cx="3672408" cy="219108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3195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3195 h 10000"/>
              <a:gd name="connsiteX0" fmla="*/ 0 w 10000"/>
              <a:gd name="connsiteY0" fmla="*/ 0 h 6805"/>
              <a:gd name="connsiteX1" fmla="*/ 10000 w 10000"/>
              <a:gd name="connsiteY1" fmla="*/ 0 h 6805"/>
              <a:gd name="connsiteX2" fmla="*/ 10000 w 10000"/>
              <a:gd name="connsiteY2" fmla="*/ 4805 h 6805"/>
              <a:gd name="connsiteX3" fmla="*/ 5000 w 10000"/>
              <a:gd name="connsiteY3" fmla="*/ 6805 h 6805"/>
              <a:gd name="connsiteX4" fmla="*/ 0 w 10000"/>
              <a:gd name="connsiteY4" fmla="*/ 4805 h 6805"/>
              <a:gd name="connsiteX5" fmla="*/ 0 w 10000"/>
              <a:gd name="connsiteY5" fmla="*/ 0 h 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6805">
                <a:moveTo>
                  <a:pt x="0" y="0"/>
                </a:moveTo>
                <a:lnTo>
                  <a:pt x="10000" y="0"/>
                </a:lnTo>
                <a:lnTo>
                  <a:pt x="10000" y="4805"/>
                </a:lnTo>
                <a:lnTo>
                  <a:pt x="5000" y="6805"/>
                </a:lnTo>
                <a:lnTo>
                  <a:pt x="0" y="4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71000"/>
                </a:schemeClr>
              </a:gs>
              <a:gs pos="50000">
                <a:schemeClr val="tx1">
                  <a:lumMod val="85000"/>
                  <a:lumOff val="1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1" name="Picture 3" descr="C:\Users\cyna\Desktop\世大PPT\連結檔\RISE LOGO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606996"/>
            <a:ext cx="2118832" cy="432048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>
            <a:off x="3059832" y="111105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RISE LIGHTING CO.,LTD</a:t>
            </a:r>
            <a:endParaRPr lang="zh-TW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標題 2"/>
          <p:cNvSpPr txBox="1">
            <a:spLocks/>
          </p:cNvSpPr>
          <p:nvPr/>
        </p:nvSpPr>
        <p:spPr>
          <a:xfrm>
            <a:off x="683568" y="706388"/>
            <a:ext cx="3888432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黑體" pitchFamily="34" charset="-120"/>
                <a:ea typeface="思源黑體" pitchFamily="34" charset="-120"/>
                <a:cs typeface="+mj-cs"/>
              </a:rPr>
              <a:t>世大產品</a:t>
            </a:r>
          </a:p>
        </p:txBody>
      </p:sp>
      <p:sp>
        <p:nvSpPr>
          <p:cNvPr id="81" name="矩形 80"/>
          <p:cNvSpPr/>
          <p:nvPr/>
        </p:nvSpPr>
        <p:spPr>
          <a:xfrm>
            <a:off x="5076056" y="985517"/>
            <a:ext cx="1080120" cy="1080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/>
          </a:p>
        </p:txBody>
      </p:sp>
      <p:sp>
        <p:nvSpPr>
          <p:cNvPr id="82" name="矩形 81"/>
          <p:cNvSpPr/>
          <p:nvPr/>
        </p:nvSpPr>
        <p:spPr>
          <a:xfrm>
            <a:off x="6228184" y="985517"/>
            <a:ext cx="1080120" cy="1080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/>
          </a:p>
        </p:txBody>
      </p:sp>
      <p:sp>
        <p:nvSpPr>
          <p:cNvPr id="83" name="矩形 82"/>
          <p:cNvSpPr/>
          <p:nvPr/>
        </p:nvSpPr>
        <p:spPr>
          <a:xfrm>
            <a:off x="7371284" y="985517"/>
            <a:ext cx="1080120" cy="1080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/>
          </a:p>
        </p:txBody>
      </p:sp>
      <p:sp>
        <p:nvSpPr>
          <p:cNvPr id="84" name="矩形 83"/>
          <p:cNvSpPr/>
          <p:nvPr/>
        </p:nvSpPr>
        <p:spPr>
          <a:xfrm>
            <a:off x="5076056" y="2137645"/>
            <a:ext cx="1080120" cy="1080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/>
          </a:p>
        </p:txBody>
      </p:sp>
      <p:sp>
        <p:nvSpPr>
          <p:cNvPr id="85" name="矩形 84"/>
          <p:cNvSpPr/>
          <p:nvPr/>
        </p:nvSpPr>
        <p:spPr>
          <a:xfrm>
            <a:off x="6228184" y="2137645"/>
            <a:ext cx="1080120" cy="1080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/>
          </a:p>
        </p:txBody>
      </p:sp>
      <p:sp>
        <p:nvSpPr>
          <p:cNvPr id="86" name="矩形 85"/>
          <p:cNvSpPr/>
          <p:nvPr/>
        </p:nvSpPr>
        <p:spPr>
          <a:xfrm>
            <a:off x="7371284" y="2137645"/>
            <a:ext cx="1080120" cy="1080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/>
          </a:p>
        </p:txBody>
      </p:sp>
      <p:sp>
        <p:nvSpPr>
          <p:cNvPr id="87" name="矩形 86"/>
          <p:cNvSpPr/>
          <p:nvPr/>
        </p:nvSpPr>
        <p:spPr>
          <a:xfrm>
            <a:off x="5076056" y="3289773"/>
            <a:ext cx="1080120" cy="1080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/>
          </a:p>
        </p:txBody>
      </p:sp>
      <p:sp>
        <p:nvSpPr>
          <p:cNvPr id="88" name="矩形 87"/>
          <p:cNvSpPr/>
          <p:nvPr/>
        </p:nvSpPr>
        <p:spPr>
          <a:xfrm>
            <a:off x="6228184" y="3289773"/>
            <a:ext cx="1080120" cy="1080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/>
          </a:p>
        </p:txBody>
      </p:sp>
      <p:sp>
        <p:nvSpPr>
          <p:cNvPr id="89" name="矩形 88"/>
          <p:cNvSpPr/>
          <p:nvPr/>
        </p:nvSpPr>
        <p:spPr>
          <a:xfrm>
            <a:off x="7371284" y="3289773"/>
            <a:ext cx="1080120" cy="1080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9144000" cy="35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3" name="Picture 3" descr="D:\cyna PC\09-世大logo\RISE LOGO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016"/>
            <a:ext cx="700687" cy="107157"/>
          </a:xfrm>
          <a:prstGeom prst="rect">
            <a:avLst/>
          </a:prstGeom>
          <a:noFill/>
        </p:spPr>
      </p:pic>
      <p:sp>
        <p:nvSpPr>
          <p:cNvPr id="14" name="手繪多邊形 13"/>
          <p:cNvSpPr/>
          <p:nvPr/>
        </p:nvSpPr>
        <p:spPr>
          <a:xfrm>
            <a:off x="5262138" y="0"/>
            <a:ext cx="648072" cy="50405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3195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3195 h 10000"/>
              <a:gd name="connsiteX0" fmla="*/ 0 w 10000"/>
              <a:gd name="connsiteY0" fmla="*/ 0 h 6805"/>
              <a:gd name="connsiteX1" fmla="*/ 10000 w 10000"/>
              <a:gd name="connsiteY1" fmla="*/ 0 h 6805"/>
              <a:gd name="connsiteX2" fmla="*/ 10000 w 10000"/>
              <a:gd name="connsiteY2" fmla="*/ 4805 h 6805"/>
              <a:gd name="connsiteX3" fmla="*/ 5000 w 10000"/>
              <a:gd name="connsiteY3" fmla="*/ 6805 h 6805"/>
              <a:gd name="connsiteX4" fmla="*/ 0 w 10000"/>
              <a:gd name="connsiteY4" fmla="*/ 4805 h 6805"/>
              <a:gd name="connsiteX5" fmla="*/ 0 w 10000"/>
              <a:gd name="connsiteY5" fmla="*/ 0 h 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6805">
                <a:moveTo>
                  <a:pt x="0" y="0"/>
                </a:moveTo>
                <a:lnTo>
                  <a:pt x="10000" y="0"/>
                </a:lnTo>
                <a:lnTo>
                  <a:pt x="10000" y="4805"/>
                </a:lnTo>
                <a:lnTo>
                  <a:pt x="5000" y="6805"/>
                </a:lnTo>
                <a:lnTo>
                  <a:pt x="0" y="48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標題 13"/>
          <p:cNvSpPr txBox="1">
            <a:spLocks/>
          </p:cNvSpPr>
          <p:nvPr/>
        </p:nvSpPr>
        <p:spPr>
          <a:xfrm>
            <a:off x="4644008" y="72008"/>
            <a:ext cx="4320480" cy="34954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zh-TW" altLang="en-US" sz="1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關於世大        世大行銷        世大研發        世大生產        世大案例</a:t>
            </a:r>
            <a:endParaRPr kumimoji="0" lang="zh-TW" altLang="en-US" sz="1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85786" y="1484981"/>
            <a:ext cx="1000132" cy="535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內容版面配置區 3"/>
          <p:cNvSpPr txBox="1">
            <a:spLocks/>
          </p:cNvSpPr>
          <p:nvPr/>
        </p:nvSpPr>
        <p:spPr>
          <a:xfrm>
            <a:off x="457200" y="1697558"/>
            <a:ext cx="4186808" cy="31784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思源等寬" pitchFamily="34" charset="-120"/>
                <a:ea typeface="思源等寬" pitchFamily="34" charset="-120"/>
              </a:rPr>
              <a:t>專業工程類產品</a:t>
            </a:r>
            <a:endParaRPr lang="en-US" altLang="zh-TW" dirty="0">
              <a:solidFill>
                <a:schemeClr val="accent5">
                  <a:lumMod val="75000"/>
                </a:schemeClr>
              </a:solidFill>
              <a:latin typeface="思源等寬" pitchFamily="34" charset="-120"/>
              <a:ea typeface="思源等寬" pitchFamily="34" charset="-120"/>
            </a:endParaRPr>
          </a:p>
          <a:p>
            <a:pPr lvl="0">
              <a:spcBef>
                <a:spcPct val="20000"/>
              </a:spcBef>
              <a:defRPr/>
            </a:pPr>
            <a:r>
              <a:rPr lang="zh-TW" altLang="en-US" sz="1400" dirty="0" smtClean="0">
                <a:latin typeface="思源等寬" pitchFamily="34" charset="-120"/>
                <a:ea typeface="思源等寬" pitchFamily="34" charset="-120"/>
              </a:rPr>
              <a:t>   商場</a:t>
            </a:r>
            <a:r>
              <a:rPr lang="zh-TW" altLang="en-US" sz="1400" dirty="0">
                <a:latin typeface="思源等寬" pitchFamily="34" charset="-120"/>
                <a:ea typeface="思源等寬" pitchFamily="34" charset="-120"/>
              </a:rPr>
              <a:t>，火車站、戶外泛光</a:t>
            </a:r>
            <a:endParaRPr lang="en-US" altLang="zh-TW" sz="1400" dirty="0">
              <a:latin typeface="思源等寬" pitchFamily="34" charset="-120"/>
              <a:ea typeface="思源等寬" pitchFamily="34" charset="-12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思源等寬" pitchFamily="34" charset="-120"/>
                <a:ea typeface="思源等寬" pitchFamily="34" charset="-120"/>
              </a:rPr>
              <a:t>專業家裝類產品</a:t>
            </a:r>
            <a:endParaRPr lang="en-US" altLang="zh-TW" dirty="0">
              <a:solidFill>
                <a:schemeClr val="accent5">
                  <a:lumMod val="75000"/>
                </a:schemeClr>
              </a:solidFill>
              <a:latin typeface="思源等寬" pitchFamily="34" charset="-120"/>
              <a:ea typeface="思源等寬" pitchFamily="34" charset="-120"/>
            </a:endParaRPr>
          </a:p>
          <a:p>
            <a:pPr lvl="0">
              <a:spcBef>
                <a:spcPct val="20000"/>
              </a:spcBef>
              <a:defRPr/>
            </a:pPr>
            <a:r>
              <a:rPr lang="zh-TW" altLang="en-US" sz="1400" dirty="0" smtClean="0">
                <a:latin typeface="思源等寬" pitchFamily="34" charset="-120"/>
                <a:ea typeface="思源等寬" pitchFamily="34" charset="-120"/>
              </a:rPr>
              <a:t>   精裝</a:t>
            </a:r>
            <a:r>
              <a:rPr lang="zh-TW" altLang="en-US" sz="1400" dirty="0">
                <a:latin typeface="思源等寬" pitchFamily="34" charset="-120"/>
                <a:ea typeface="思源等寬" pitchFamily="34" charset="-120"/>
              </a:rPr>
              <a:t>住宅集採、室內設計師選燈</a:t>
            </a:r>
            <a:endParaRPr lang="en-US" altLang="zh-TW" sz="1400" dirty="0">
              <a:latin typeface="思源等寬" pitchFamily="34" charset="-120"/>
              <a:ea typeface="思源等寬" pitchFamily="34" charset="-12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思源等寬" pitchFamily="34" charset="-120"/>
                <a:ea typeface="思源等寬" pitchFamily="34" charset="-120"/>
              </a:rPr>
              <a:t>快銷類產品</a:t>
            </a:r>
            <a:endParaRPr lang="en-US" altLang="zh-TW" dirty="0">
              <a:solidFill>
                <a:schemeClr val="accent5">
                  <a:lumMod val="75000"/>
                </a:schemeClr>
              </a:solidFill>
              <a:latin typeface="思源等寬" pitchFamily="34" charset="-120"/>
              <a:ea typeface="思源等寬" pitchFamily="34" charset="-12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TW" sz="1400" dirty="0" smtClean="0">
                <a:latin typeface="Arial" pitchFamily="34" charset="0"/>
                <a:ea typeface="思源等寬" pitchFamily="34" charset="-120"/>
                <a:cs typeface="Arial" pitchFamily="34" charset="0"/>
              </a:rPr>
              <a:t>        </a:t>
            </a:r>
            <a:r>
              <a:rPr lang="en-US" altLang="zh-TW" sz="1400" dirty="0" err="1" smtClean="0">
                <a:latin typeface="Arial" pitchFamily="34" charset="0"/>
                <a:ea typeface="思源等寬" pitchFamily="34" charset="-120"/>
                <a:cs typeface="Arial" pitchFamily="34" charset="0"/>
              </a:rPr>
              <a:t>HomeDep</a:t>
            </a:r>
            <a:r>
              <a:rPr lang="zh-TW" altLang="en-US" sz="1400" dirty="0" smtClean="0">
                <a:latin typeface="Arial" pitchFamily="34" charset="0"/>
                <a:ea typeface="思源等寬" pitchFamily="34" charset="-120"/>
                <a:cs typeface="Arial" pitchFamily="34" charset="0"/>
              </a:rPr>
              <a:t> </a:t>
            </a:r>
            <a:r>
              <a:rPr lang="en-US" altLang="zh-TW" sz="1400" dirty="0">
                <a:latin typeface="Arial" pitchFamily="34" charset="0"/>
                <a:ea typeface="思源等寬" pitchFamily="34" charset="-120"/>
                <a:cs typeface="Arial" pitchFamily="34" charset="0"/>
              </a:rPr>
              <a:t>B&amp;Q</a:t>
            </a:r>
            <a:r>
              <a:rPr lang="zh-TW" altLang="en-US" sz="1400" dirty="0">
                <a:latin typeface="Arial" pitchFamily="34" charset="0"/>
                <a:ea typeface="思源等寬" pitchFamily="34" charset="-120"/>
                <a:cs typeface="Arial" pitchFamily="34" charset="0"/>
              </a:rPr>
              <a:t>  </a:t>
            </a:r>
            <a:r>
              <a:rPr lang="en-US" altLang="zh-TW" sz="1400" dirty="0">
                <a:latin typeface="Arial" pitchFamily="34" charset="0"/>
                <a:ea typeface="思源等寬" pitchFamily="34" charset="-120"/>
                <a:cs typeface="Arial" pitchFamily="34" charset="0"/>
              </a:rPr>
              <a:t>IKEA</a:t>
            </a:r>
            <a:r>
              <a:rPr lang="zh-TW" altLang="en-US" sz="1400" dirty="0">
                <a:latin typeface="Arial" pitchFamily="34" charset="0"/>
                <a:ea typeface="思源等寬" pitchFamily="34" charset="-120"/>
                <a:cs typeface="Arial" pitchFamily="34" charset="0"/>
              </a:rPr>
              <a:t> </a:t>
            </a:r>
            <a:r>
              <a:rPr lang="zh-TW" altLang="en-US" sz="1400" dirty="0">
                <a:latin typeface="思源等寬" pitchFamily="34" charset="-120"/>
                <a:ea typeface="思源等寬" pitchFamily="34" charset="-120"/>
              </a:rPr>
              <a:t>品牌代工</a:t>
            </a:r>
            <a:endParaRPr lang="en-US" altLang="zh-TW" sz="1400" dirty="0">
              <a:latin typeface="思源等寬" pitchFamily="34" charset="-120"/>
              <a:ea typeface="思源等寬" pitchFamily="34" charset="-12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思源等寬" pitchFamily="34" charset="-120"/>
                <a:ea typeface="思源等寬" pitchFamily="34" charset="-120"/>
              </a:rPr>
              <a:t>智能控制產品</a:t>
            </a:r>
            <a:endParaRPr lang="en-US" altLang="zh-TW" dirty="0">
              <a:solidFill>
                <a:schemeClr val="accent5">
                  <a:lumMod val="75000"/>
                </a:schemeClr>
              </a:solidFill>
              <a:latin typeface="思源等寬" pitchFamily="34" charset="-120"/>
              <a:ea typeface="思源等寬" pitchFamily="34" charset="-120"/>
            </a:endParaRPr>
          </a:p>
          <a:p>
            <a:pPr>
              <a:spcBef>
                <a:spcPct val="20000"/>
              </a:spcBef>
              <a:defRPr/>
            </a:pPr>
            <a:r>
              <a:rPr lang="zh-TW" altLang="en-US" sz="1400" dirty="0" smtClean="0">
                <a:latin typeface="思源等寬" pitchFamily="34" charset="-120"/>
                <a:ea typeface="思源等寬" pitchFamily="34" charset="-120"/>
              </a:rPr>
              <a:t>   大型</a:t>
            </a:r>
            <a:r>
              <a:rPr lang="zh-TW" altLang="en-US" sz="1400" dirty="0">
                <a:latin typeface="思源等寬" pitchFamily="34" charset="-120"/>
                <a:ea typeface="思源等寬" pitchFamily="34" charset="-120"/>
              </a:rPr>
              <a:t>工程項目或小型家裝項目的控制系統</a:t>
            </a:r>
            <a:endParaRPr lang="en-US" altLang="zh-TW" sz="1400" dirty="0">
              <a:latin typeface="思源等寬" pitchFamily="34" charset="-120"/>
              <a:ea typeface="思源等寬" pitchFamily="34" charset="-120"/>
            </a:endParaRPr>
          </a:p>
        </p:txBody>
      </p:sp>
      <p:pic>
        <p:nvPicPr>
          <p:cNvPr id="19" name="圖片 18" descr="GRAEAE64-2019.2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137645"/>
            <a:ext cx="1080000" cy="1080000"/>
          </a:xfrm>
          <a:prstGeom prst="rect">
            <a:avLst/>
          </a:prstGeom>
        </p:spPr>
      </p:pic>
      <p:pic>
        <p:nvPicPr>
          <p:cNvPr id="20" name="圖片 19" descr="2118.565-ACOT-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985517"/>
            <a:ext cx="1080000" cy="1080000"/>
          </a:xfrm>
          <a:prstGeom prst="rect">
            <a:avLst/>
          </a:prstGeom>
        </p:spPr>
      </p:pic>
      <p:pic>
        <p:nvPicPr>
          <p:cNvPr id="21" name="圖片 20" descr="1225.1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71284" y="2137645"/>
            <a:ext cx="1080000" cy="1080000"/>
          </a:xfrm>
          <a:prstGeom prst="rect">
            <a:avLst/>
          </a:prstGeom>
        </p:spPr>
      </p:pic>
      <p:pic>
        <p:nvPicPr>
          <p:cNvPr id="22" name="圖片 21" descr="1510.0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985517"/>
            <a:ext cx="1080000" cy="1080000"/>
          </a:xfrm>
          <a:prstGeom prst="rect">
            <a:avLst/>
          </a:prstGeom>
        </p:spPr>
      </p:pic>
      <p:pic>
        <p:nvPicPr>
          <p:cNvPr id="25" name="圖片 24" descr="10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3289773"/>
            <a:ext cx="1080000" cy="1080000"/>
          </a:xfrm>
          <a:prstGeom prst="rect">
            <a:avLst/>
          </a:prstGeom>
        </p:spPr>
      </p:pic>
      <p:pic>
        <p:nvPicPr>
          <p:cNvPr id="26" name="圖片 25" descr="11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0312" y="985517"/>
            <a:ext cx="1080000" cy="1080000"/>
          </a:xfrm>
          <a:prstGeom prst="rect">
            <a:avLst/>
          </a:prstGeom>
        </p:spPr>
      </p:pic>
      <p:pic>
        <p:nvPicPr>
          <p:cNvPr id="27" name="圖片 26" descr="13-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28184" y="2137645"/>
            <a:ext cx="1080000" cy="1080000"/>
          </a:xfrm>
          <a:prstGeom prst="rect">
            <a:avLst/>
          </a:prstGeom>
        </p:spPr>
      </p:pic>
      <p:pic>
        <p:nvPicPr>
          <p:cNvPr id="28" name="圖片 27" descr="22-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76056" y="3289773"/>
            <a:ext cx="1080000" cy="1080000"/>
          </a:xfrm>
          <a:prstGeom prst="rect">
            <a:avLst/>
          </a:prstGeom>
        </p:spPr>
      </p:pic>
      <p:pic>
        <p:nvPicPr>
          <p:cNvPr id="29" name="圖片 28" descr="48650159-換面板.jpg"/>
          <p:cNvPicPr>
            <a:picLocks noChangeAspect="1"/>
          </p:cNvPicPr>
          <p:nvPr/>
        </p:nvPicPr>
        <p:blipFill>
          <a:blip r:embed="rId11" cstate="print"/>
          <a:srcRect l="3448" t="10364" r="44828" b="11903"/>
          <a:stretch>
            <a:fillRect/>
          </a:stretch>
        </p:blipFill>
        <p:spPr>
          <a:xfrm>
            <a:off x="7371284" y="3289773"/>
            <a:ext cx="108012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pexels-format-1029757.png"/>
          <p:cNvPicPr>
            <a:picLocks noChangeAspect="1"/>
          </p:cNvPicPr>
          <p:nvPr/>
        </p:nvPicPr>
        <p:blipFill>
          <a:blip r:embed="rId3" cstate="print"/>
          <a:srcRect l="6901" t="1522" r="48391"/>
          <a:stretch>
            <a:fillRect/>
          </a:stretch>
        </p:blipFill>
        <p:spPr>
          <a:xfrm>
            <a:off x="5580112" y="0"/>
            <a:ext cx="3563888" cy="5143500"/>
          </a:xfrm>
          <a:prstGeom prst="rect">
            <a:avLst/>
          </a:prstGeom>
        </p:spPr>
      </p:pic>
      <p:cxnSp>
        <p:nvCxnSpPr>
          <p:cNvPr id="20" name="直線接點 19"/>
          <p:cNvCxnSpPr/>
          <p:nvPr/>
        </p:nvCxnSpPr>
        <p:spPr>
          <a:xfrm>
            <a:off x="858020" y="597"/>
            <a:ext cx="0" cy="156304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85786" y="1168449"/>
            <a:ext cx="142876" cy="1071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1071538" y="1059582"/>
            <a:ext cx="4436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TW" sz="1400" dirty="0">
                <a:latin typeface="Arial" pitchFamily="34" charset="0"/>
                <a:ea typeface="思源等宽 N" pitchFamily="34" charset="-128"/>
                <a:cs typeface="Arial" pitchFamily="34" charset="0"/>
              </a:rPr>
              <a:t>1999</a:t>
            </a:r>
            <a:r>
              <a:rPr lang="zh-TW" altLang="en-US" sz="1400" dirty="0">
                <a:latin typeface="思源等宽 N" pitchFamily="34" charset="-128"/>
                <a:ea typeface="思源等宽 N" pitchFamily="34" charset="-128"/>
              </a:rPr>
              <a:t>廣東珠海建廠，迄今</a:t>
            </a:r>
            <a:r>
              <a:rPr lang="en-US" altLang="zh-TW" sz="1400" dirty="0">
                <a:latin typeface="思源等宽 N" pitchFamily="34" charset="-128"/>
                <a:ea typeface="思源等宽 N" pitchFamily="34" charset="-128"/>
              </a:rPr>
              <a:t>25</a:t>
            </a:r>
            <a:r>
              <a:rPr lang="zh-TW" altLang="en-US" sz="1400" dirty="0">
                <a:latin typeface="思源等宽 N" pitchFamily="34" charset="-128"/>
                <a:ea typeface="思源等宽 N" pitchFamily="34" charset="-128"/>
              </a:rPr>
              <a:t>年</a:t>
            </a:r>
            <a:endParaRPr lang="en-US" altLang="zh-TW" sz="1400" dirty="0">
              <a:latin typeface="思源等宽 N" pitchFamily="34" charset="-128"/>
              <a:ea typeface="思源等宽 N" pitchFamily="34" charset="-128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85786" y="771550"/>
            <a:ext cx="142876" cy="1071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1071538" y="699542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TW" sz="1400" dirty="0">
                <a:latin typeface="Arial" pitchFamily="34" charset="0"/>
                <a:ea typeface="思源等宽 N" pitchFamily="34" charset="-128"/>
                <a:cs typeface="Arial" pitchFamily="34" charset="0"/>
              </a:rPr>
              <a:t>1987</a:t>
            </a:r>
            <a:r>
              <a:rPr lang="zh-TW" altLang="en-US" sz="1400" dirty="0">
                <a:latin typeface="思源等宽 N" pitchFamily="34" charset="-128"/>
                <a:ea typeface="思源等宽 N" pitchFamily="34" charset="-128"/>
              </a:rPr>
              <a:t>創立，迄今</a:t>
            </a:r>
            <a:r>
              <a:rPr lang="en-US" altLang="zh-TW" sz="1400" dirty="0">
                <a:latin typeface="思源等宽 N" pitchFamily="34" charset="-128"/>
                <a:ea typeface="思源等宽 N" pitchFamily="34" charset="-128"/>
              </a:rPr>
              <a:t>35</a:t>
            </a:r>
            <a:r>
              <a:rPr lang="zh-TW" altLang="en-US" sz="1400" dirty="0">
                <a:latin typeface="思源等宽 N" pitchFamily="34" charset="-128"/>
                <a:ea typeface="思源等宽 N" pitchFamily="34" charset="-128"/>
              </a:rPr>
              <a:t>年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071538" y="1419622"/>
            <a:ext cx="3212430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TW" sz="1400" dirty="0">
                <a:latin typeface="Arial" pitchFamily="34" charset="0"/>
                <a:ea typeface="思源等宽 N" pitchFamily="34" charset="-128"/>
                <a:cs typeface="Arial" pitchFamily="34" charset="0"/>
              </a:rPr>
              <a:t>2012</a:t>
            </a:r>
          </a:p>
          <a:p>
            <a:pPr marL="342900" indent="-342900">
              <a:spcBef>
                <a:spcPct val="20000"/>
              </a:spcBef>
            </a:pPr>
            <a:r>
              <a:rPr lang="zh-TW" altLang="en-US" sz="1400" dirty="0">
                <a:latin typeface="思源等宽 N" pitchFamily="34" charset="-128"/>
                <a:ea typeface="思源等宽 N" pitchFamily="34" charset="-128"/>
              </a:rPr>
              <a:t>燈具生產車間全面改成無塵電子車間</a:t>
            </a:r>
            <a:endParaRPr lang="en-US" altLang="zh-TW" sz="1400" dirty="0">
              <a:latin typeface="思源等宽 N" pitchFamily="34" charset="-128"/>
              <a:ea typeface="思源等宽 N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altLang="zh-TW" sz="1400" dirty="0">
              <a:latin typeface="思源等宽 N" pitchFamily="34" charset="-128"/>
              <a:ea typeface="思源等宽 N" pitchFamily="34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0"/>
            <a:ext cx="9144000" cy="35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6" name="Picture 3" descr="D:\cyna PC\09-世大logo\RISE LOGO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4016"/>
            <a:ext cx="700687" cy="107157"/>
          </a:xfrm>
          <a:prstGeom prst="rect">
            <a:avLst/>
          </a:prstGeom>
          <a:noFill/>
        </p:spPr>
      </p:pic>
      <p:sp>
        <p:nvSpPr>
          <p:cNvPr id="17" name="手繪多邊形 16"/>
          <p:cNvSpPr/>
          <p:nvPr/>
        </p:nvSpPr>
        <p:spPr>
          <a:xfrm>
            <a:off x="5262138" y="0"/>
            <a:ext cx="648072" cy="50405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3195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3195 h 10000"/>
              <a:gd name="connsiteX0" fmla="*/ 0 w 10000"/>
              <a:gd name="connsiteY0" fmla="*/ 0 h 6805"/>
              <a:gd name="connsiteX1" fmla="*/ 10000 w 10000"/>
              <a:gd name="connsiteY1" fmla="*/ 0 h 6805"/>
              <a:gd name="connsiteX2" fmla="*/ 10000 w 10000"/>
              <a:gd name="connsiteY2" fmla="*/ 4805 h 6805"/>
              <a:gd name="connsiteX3" fmla="*/ 5000 w 10000"/>
              <a:gd name="connsiteY3" fmla="*/ 6805 h 6805"/>
              <a:gd name="connsiteX4" fmla="*/ 0 w 10000"/>
              <a:gd name="connsiteY4" fmla="*/ 4805 h 6805"/>
              <a:gd name="connsiteX5" fmla="*/ 0 w 10000"/>
              <a:gd name="connsiteY5" fmla="*/ 0 h 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6805">
                <a:moveTo>
                  <a:pt x="0" y="0"/>
                </a:moveTo>
                <a:lnTo>
                  <a:pt x="10000" y="0"/>
                </a:lnTo>
                <a:lnTo>
                  <a:pt x="10000" y="4805"/>
                </a:lnTo>
                <a:lnTo>
                  <a:pt x="5000" y="6805"/>
                </a:lnTo>
                <a:lnTo>
                  <a:pt x="0" y="48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標題 13"/>
          <p:cNvSpPr txBox="1">
            <a:spLocks/>
          </p:cNvSpPr>
          <p:nvPr/>
        </p:nvSpPr>
        <p:spPr>
          <a:xfrm>
            <a:off x="4644008" y="72008"/>
            <a:ext cx="4320480" cy="34954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zh-TW" altLang="en-US" sz="1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關於世大        世大行銷        世大研發        世大生產        世大案例</a:t>
            </a:r>
            <a:endParaRPr kumimoji="0" lang="zh-TW" altLang="en-US" sz="1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395536" y="2355726"/>
            <a:ext cx="3918993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思源等宽 N" pitchFamily="34" charset="-128"/>
                <a:cs typeface="Arial" pitchFamily="34" charset="0"/>
              </a:rPr>
              <a:t>1995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思源等宽 N" pitchFamily="34" charset="-128"/>
                <a:ea typeface="思源等宽 N" pitchFamily="34" charset="-128"/>
              </a:rPr>
              <a:t>年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思源等宽 N" pitchFamily="34" charset="-128"/>
                <a:ea typeface="思源等宽 N" pitchFamily="34" charset="-128"/>
              </a:rPr>
              <a:t>以前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思源等宽 N" pitchFamily="34" charset="-128"/>
                <a:ea typeface="思源等宽 N" pitchFamily="34" charset="-128"/>
              </a:rPr>
              <a:t>，純出口貼牌外銷</a:t>
            </a:r>
            <a:endParaRPr lang="en-US" altLang="zh-TW" dirty="0">
              <a:solidFill>
                <a:schemeClr val="accent5">
                  <a:lumMod val="75000"/>
                </a:schemeClr>
              </a:solidFill>
              <a:latin typeface="思源等宽 N" pitchFamily="34" charset="-128"/>
              <a:ea typeface="思源等宽 N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zh-TW" altLang="en-US" sz="1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思源等宽 N" pitchFamily="34" charset="-128"/>
                <a:cs typeface="Arial" pitchFamily="34" charset="0"/>
              </a:rPr>
              <a:t>                              例如</a:t>
            </a:r>
            <a:r>
              <a:rPr lang="zh-TW" altLang="en-US" sz="1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思源等宽 N" pitchFamily="34" charset="-128"/>
                <a:cs typeface="Arial" pitchFamily="34" charset="0"/>
              </a:rPr>
              <a:t>幫</a:t>
            </a:r>
            <a:r>
              <a:rPr lang="en-US" altLang="zh-TW" sz="1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思源等宽 N" pitchFamily="34" charset="-128"/>
                <a:cs typeface="Arial" pitchFamily="34" charset="0"/>
              </a:rPr>
              <a:t>IKEA</a:t>
            </a:r>
            <a:r>
              <a:rPr lang="zh-TW" altLang="en-US" sz="1400" dirty="0">
                <a:solidFill>
                  <a:schemeClr val="accent5">
                    <a:lumMod val="75000"/>
                  </a:schemeClr>
                </a:solidFill>
                <a:latin typeface="思源等宽 N" pitchFamily="34" charset="-128"/>
                <a:ea typeface="思源等宽 N" pitchFamily="34" charset="-128"/>
              </a:rPr>
              <a:t>作</a:t>
            </a:r>
            <a:r>
              <a:rPr lang="en-US" altLang="zh-TW" sz="1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思源等宽 N" pitchFamily="34" charset="-128"/>
                <a:cs typeface="Arial" pitchFamily="34" charset="0"/>
              </a:rPr>
              <a:t>OEM</a:t>
            </a:r>
            <a:r>
              <a:rPr lang="zh-TW" altLang="en-US" sz="1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思源等宽 N" pitchFamily="34" charset="-128"/>
                <a:cs typeface="Arial" pitchFamily="34" charset="0"/>
              </a:rPr>
              <a:t>貼</a:t>
            </a:r>
            <a:r>
              <a:rPr lang="zh-TW" altLang="en-US" sz="1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思源等宽 N" pitchFamily="34" charset="-128"/>
                <a:cs typeface="Arial" pitchFamily="34" charset="0"/>
              </a:rPr>
              <a:t>牌</a:t>
            </a:r>
            <a:endParaRPr lang="en-US" altLang="zh-TW" sz="1400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思源等宽 N" pitchFamily="34" charset="-128"/>
              <a:cs typeface="Arial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85786" y="1541057"/>
            <a:ext cx="142876" cy="1071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五边形 3"/>
          <p:cNvSpPr>
            <a:spLocks noChangeArrowheads="1"/>
          </p:cNvSpPr>
          <p:nvPr/>
        </p:nvSpPr>
        <p:spPr bwMode="auto">
          <a:xfrm>
            <a:off x="-468560" y="3216796"/>
            <a:ext cx="4032448" cy="662461"/>
          </a:xfrm>
          <a:prstGeom prst="homePlate">
            <a:avLst>
              <a:gd name="adj" fmla="val 47936"/>
            </a:avLst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  <a:bevel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" name="燕尾形 2"/>
          <p:cNvSpPr>
            <a:spLocks noChangeArrowheads="1"/>
          </p:cNvSpPr>
          <p:nvPr/>
        </p:nvSpPr>
        <p:spPr bwMode="auto">
          <a:xfrm>
            <a:off x="110981" y="3222204"/>
            <a:ext cx="604777" cy="657053"/>
          </a:xfrm>
          <a:prstGeom prst="chevron">
            <a:avLst>
              <a:gd name="adj" fmla="val 54426"/>
            </a:avLst>
          </a:prstGeom>
          <a:solidFill>
            <a:schemeClr val="accent5">
              <a:lumMod val="40000"/>
              <a:lumOff val="60000"/>
              <a:alpha val="39999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" name="燕尾形 4"/>
          <p:cNvSpPr>
            <a:spLocks noChangeArrowheads="1"/>
          </p:cNvSpPr>
          <p:nvPr/>
        </p:nvSpPr>
        <p:spPr bwMode="auto">
          <a:xfrm>
            <a:off x="532792" y="3222204"/>
            <a:ext cx="604777" cy="657053"/>
          </a:xfrm>
          <a:prstGeom prst="chevron">
            <a:avLst>
              <a:gd name="adj" fmla="val 54426"/>
            </a:avLst>
          </a:prstGeom>
          <a:solidFill>
            <a:schemeClr val="accent5">
              <a:lumMod val="40000"/>
              <a:lumOff val="60000"/>
              <a:alpha val="39999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" name="燕尾形 5"/>
          <p:cNvSpPr>
            <a:spLocks noChangeArrowheads="1"/>
          </p:cNvSpPr>
          <p:nvPr/>
        </p:nvSpPr>
        <p:spPr bwMode="auto">
          <a:xfrm>
            <a:off x="954604" y="3222204"/>
            <a:ext cx="604777" cy="657053"/>
          </a:xfrm>
          <a:prstGeom prst="chevron">
            <a:avLst>
              <a:gd name="adj" fmla="val 54426"/>
            </a:avLst>
          </a:prstGeom>
          <a:solidFill>
            <a:schemeClr val="accent5">
              <a:lumMod val="40000"/>
              <a:lumOff val="60000"/>
              <a:alpha val="39999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" name="燕尾形 6"/>
          <p:cNvSpPr>
            <a:spLocks noChangeArrowheads="1"/>
          </p:cNvSpPr>
          <p:nvPr/>
        </p:nvSpPr>
        <p:spPr bwMode="auto">
          <a:xfrm>
            <a:off x="1376416" y="3222204"/>
            <a:ext cx="604777" cy="657053"/>
          </a:xfrm>
          <a:prstGeom prst="chevron">
            <a:avLst>
              <a:gd name="adj" fmla="val 54426"/>
            </a:avLst>
          </a:prstGeom>
          <a:solidFill>
            <a:schemeClr val="accent5">
              <a:lumMod val="40000"/>
              <a:lumOff val="60000"/>
              <a:alpha val="39999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4" name="组合 30"/>
          <p:cNvGrpSpPr>
            <a:grpSpLocks/>
          </p:cNvGrpSpPr>
          <p:nvPr/>
        </p:nvGrpSpPr>
        <p:grpSpPr bwMode="auto">
          <a:xfrm>
            <a:off x="1957759" y="3003187"/>
            <a:ext cx="1345652" cy="1283462"/>
            <a:chOff x="0" y="0"/>
            <a:chExt cx="533400" cy="487363"/>
          </a:xfrm>
          <a:solidFill>
            <a:srgbClr val="FFD860"/>
          </a:solidFill>
        </p:grpSpPr>
        <p:sp>
          <p:nvSpPr>
            <p:cNvPr id="35" name="Oval 312"/>
            <p:cNvSpPr>
              <a:spLocks noChangeArrowheads="1"/>
            </p:cNvSpPr>
            <p:nvPr/>
          </p:nvSpPr>
          <p:spPr bwMode="auto">
            <a:xfrm>
              <a:off x="371475" y="0"/>
              <a:ext cx="93663" cy="889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400">
                <a:solidFill>
                  <a:srgbClr val="FFFFFF"/>
                </a:solidFill>
                <a:latin typeface="宋体" pitchFamily="2" charset="-122"/>
                <a:ea typeface="宋体" panose="02010600030101010101" pitchFamily="2" charset="-122"/>
                <a:sym typeface="宋体" pitchFamily="2" charset="-122"/>
              </a:endParaRPr>
            </a:p>
          </p:txBody>
        </p:sp>
        <p:sp>
          <p:nvSpPr>
            <p:cNvPr id="36" name="Freeform 313"/>
            <p:cNvSpPr>
              <a:spLocks noChangeArrowheads="1"/>
            </p:cNvSpPr>
            <p:nvPr/>
          </p:nvSpPr>
          <p:spPr bwMode="auto">
            <a:xfrm>
              <a:off x="0" y="55563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2"/>
                <a:gd name="T106" fmla="*/ 0 h 115"/>
                <a:gd name="T107" fmla="*/ 142 w 142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400" dirty="0">
                <a:solidFill>
                  <a:srgbClr val="FFFFFF"/>
                </a:solidFill>
                <a:latin typeface="宋体" pitchFamily="2" charset="-122"/>
                <a:ea typeface="宋体" panose="02010600030101010101" pitchFamily="2" charset="-122"/>
                <a:sym typeface="宋体" pitchFamily="2" charset="-122"/>
              </a:endParaRPr>
            </a:p>
          </p:txBody>
        </p:sp>
      </p:grpSp>
      <p:sp>
        <p:nvSpPr>
          <p:cNvPr id="37" name="直接连接符 24"/>
          <p:cNvSpPr>
            <a:spLocks noChangeShapeType="1"/>
          </p:cNvSpPr>
          <p:nvPr/>
        </p:nvSpPr>
        <p:spPr bwMode="auto">
          <a:xfrm rot="5400000">
            <a:off x="381405" y="3002736"/>
            <a:ext cx="429924" cy="0"/>
          </a:xfrm>
          <a:prstGeom prst="line">
            <a:avLst/>
          </a:prstGeom>
          <a:noFill/>
          <a:ln w="12700">
            <a:solidFill>
              <a:schemeClr val="accent5">
                <a:lumMod val="75000"/>
              </a:schemeClr>
            </a:solidFill>
            <a:bevel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直接连接符 34"/>
          <p:cNvSpPr>
            <a:spLocks noChangeShapeType="1"/>
          </p:cNvSpPr>
          <p:nvPr/>
        </p:nvSpPr>
        <p:spPr bwMode="auto">
          <a:xfrm rot="16200000" flipV="1">
            <a:off x="757089" y="4107288"/>
            <a:ext cx="429022" cy="0"/>
          </a:xfrm>
          <a:prstGeom prst="line">
            <a:avLst/>
          </a:prstGeom>
          <a:noFill/>
          <a:ln w="12700">
            <a:solidFill>
              <a:schemeClr val="accent5">
                <a:lumMod val="75000"/>
              </a:schemeClr>
            </a:solidFill>
            <a:bevel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782808" y="4299942"/>
            <a:ext cx="537336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思源等宽 N" pitchFamily="34" charset="-128"/>
                <a:cs typeface="Arial" pitchFamily="34" charset="0"/>
              </a:rPr>
              <a:t>1995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思源等宽 N" pitchFamily="34" charset="-128"/>
                <a:cs typeface="Arial" pitchFamily="34" charset="0"/>
              </a:rPr>
              <a:t>年後逐步自行創立研發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思源等宽 N" pitchFamily="34" charset="-128"/>
                <a:cs typeface="Arial" pitchFamily="34" charset="0"/>
              </a:rPr>
              <a:t>部</a:t>
            </a:r>
            <a:endParaRPr lang="en-US" altLang="zh-TW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思源等宽 N" pitchFamily="34" charset="-128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思源等宽 N" pitchFamily="34" charset="-128"/>
                <a:cs typeface="Arial" pitchFamily="34" charset="0"/>
              </a:rPr>
              <a:t>                       </a:t>
            </a:r>
            <a:r>
              <a:rPr lang="zh-TW" altLang="en-US" sz="1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思源等宽 N" pitchFamily="34" charset="-128"/>
                <a:cs typeface="Arial" pitchFamily="34" charset="0"/>
              </a:rPr>
              <a:t>自行</a:t>
            </a:r>
            <a:r>
              <a:rPr lang="zh-TW" altLang="en-US" sz="1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思源等宽 N" pitchFamily="34" charset="-128"/>
                <a:cs typeface="Arial" pitchFamily="34" charset="0"/>
              </a:rPr>
              <a:t>研發專利產品開始</a:t>
            </a:r>
            <a:r>
              <a:rPr lang="en-US" altLang="zh-TW" sz="1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思源等宽 N" pitchFamily="34" charset="-128"/>
                <a:cs typeface="Arial" pitchFamily="34" charset="0"/>
              </a:rPr>
              <a:t>ODM</a:t>
            </a:r>
            <a:r>
              <a:rPr lang="zh-TW" altLang="en-US" sz="140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思源等宽 N" pitchFamily="34" charset="-128"/>
                <a:cs typeface="Arial" pitchFamily="34" charset="0"/>
              </a:rPr>
              <a:t>生產</a:t>
            </a:r>
            <a:endParaRPr lang="en-US" altLang="zh-TW" sz="1400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思源等宽 N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3568" y="627534"/>
            <a:ext cx="8003232" cy="857250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>
                <a:latin typeface="思源黑體" pitchFamily="34" charset="-120"/>
                <a:ea typeface="思源黑體" pitchFamily="34" charset="-120"/>
              </a:rPr>
              <a:t>我們的認證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697558"/>
            <a:ext cx="4834880" cy="2458368"/>
          </a:xfrm>
        </p:spPr>
        <p:txBody>
          <a:bodyPr>
            <a:normAutofit/>
          </a:bodyPr>
          <a:lstStyle/>
          <a:p>
            <a:r>
              <a:rPr lang="zh-TW" altLang="en-US" sz="1800" dirty="0">
                <a:latin typeface="思源等寬" pitchFamily="34" charset="-120"/>
                <a:ea typeface="思源等寬" pitchFamily="34" charset="-120"/>
              </a:rPr>
              <a:t>客戶遍及歐洲</a:t>
            </a:r>
            <a:r>
              <a:rPr lang="en-US" altLang="zh-TW" sz="1800" dirty="0">
                <a:latin typeface="思源等寬" pitchFamily="34" charset="-120"/>
                <a:ea typeface="思源等寬" pitchFamily="34" charset="-120"/>
              </a:rPr>
              <a:t>/</a:t>
            </a:r>
            <a:r>
              <a:rPr lang="zh-TW" altLang="en-US" sz="1800" dirty="0">
                <a:latin typeface="思源等寬" pitchFamily="34" charset="-120"/>
                <a:ea typeface="思源等寬" pitchFamily="34" charset="-120"/>
              </a:rPr>
              <a:t>美洲</a:t>
            </a:r>
            <a:r>
              <a:rPr lang="en-US" altLang="zh-TW" sz="1800" dirty="0">
                <a:latin typeface="思源等寬" pitchFamily="34" charset="-120"/>
                <a:ea typeface="思源等寬" pitchFamily="34" charset="-120"/>
              </a:rPr>
              <a:t>/</a:t>
            </a:r>
            <a:r>
              <a:rPr lang="zh-TW" altLang="en-US" sz="1800" dirty="0">
                <a:latin typeface="思源等寬" pitchFamily="34" charset="-120"/>
                <a:ea typeface="思源等寬" pitchFamily="34" charset="-120"/>
              </a:rPr>
              <a:t>亞洲等八十餘國</a:t>
            </a:r>
            <a:endParaRPr lang="en-US" altLang="zh-TW" sz="1800" dirty="0">
              <a:latin typeface="思源等寬" pitchFamily="34" charset="-120"/>
              <a:ea typeface="思源等寬" pitchFamily="34" charset="-120"/>
            </a:endParaRPr>
          </a:p>
          <a:p>
            <a:r>
              <a:rPr lang="zh-TW" altLang="en-US" sz="1800" dirty="0">
                <a:latin typeface="思源等寬" pitchFamily="34" charset="-120"/>
                <a:ea typeface="思源等寬" pitchFamily="34" charset="-120"/>
              </a:rPr>
              <a:t>世界各國專利擁有超過</a:t>
            </a:r>
            <a:r>
              <a:rPr lang="en-US" altLang="zh-TW" sz="1800" dirty="0">
                <a:latin typeface="Arial" pitchFamily="34" charset="0"/>
                <a:ea typeface="思源等寬" pitchFamily="34" charset="-120"/>
                <a:cs typeface="Arial" pitchFamily="34" charset="0"/>
              </a:rPr>
              <a:t>500</a:t>
            </a:r>
            <a:r>
              <a:rPr lang="zh-TW" altLang="en-US" sz="1800" dirty="0">
                <a:latin typeface="思源等寬" pitchFamily="34" charset="-120"/>
                <a:ea typeface="思源等寬" pitchFamily="34" charset="-120"/>
              </a:rPr>
              <a:t>項</a:t>
            </a:r>
            <a:endParaRPr lang="en-US" altLang="zh-TW" sz="1800" dirty="0">
              <a:latin typeface="思源等寬" pitchFamily="34" charset="-120"/>
              <a:ea typeface="思源等寬" pitchFamily="34" charset="-120"/>
            </a:endParaRPr>
          </a:p>
          <a:p>
            <a:r>
              <a:rPr lang="zh-TW" altLang="en-US" sz="1800" dirty="0">
                <a:latin typeface="思源等寬" pitchFamily="34" charset="-120"/>
                <a:ea typeface="思源等寬" pitchFamily="34" charset="-120"/>
              </a:rPr>
              <a:t>我們擁有超過二十個國家的電器安規認證</a:t>
            </a:r>
            <a:endParaRPr lang="en-US" altLang="zh-TW" sz="1800" dirty="0">
              <a:latin typeface="思源等寬" pitchFamily="34" charset="-120"/>
              <a:ea typeface="思源等寬" pitchFamily="34" charset="-120"/>
            </a:endParaRPr>
          </a:p>
          <a:p>
            <a:r>
              <a:rPr lang="zh-TW" altLang="en-US" sz="1800" dirty="0">
                <a:latin typeface="思源等寬" pitchFamily="34" charset="-120"/>
                <a:ea typeface="思源等寬" pitchFamily="34" charset="-120"/>
              </a:rPr>
              <a:t>符合</a:t>
            </a:r>
            <a:r>
              <a:rPr lang="en-US" altLang="zh-TW" sz="1800" smtClean="0">
                <a:latin typeface="Arial" pitchFamily="34" charset="0"/>
                <a:ea typeface="思源等寬" pitchFamily="34" charset="-120"/>
                <a:cs typeface="Arial" pitchFamily="34" charset="0"/>
              </a:rPr>
              <a:t>ISO9001XXXXXX</a:t>
            </a:r>
            <a:r>
              <a:rPr lang="zh-TW" altLang="en-US" sz="1800" dirty="0">
                <a:latin typeface="思源等寬" pitchFamily="34" charset="-120"/>
                <a:ea typeface="思源等寬" pitchFamily="34" charset="-120"/>
              </a:rPr>
              <a:t>標準</a:t>
            </a:r>
            <a:endParaRPr lang="en-US" altLang="zh-TW" sz="1800" dirty="0">
              <a:latin typeface="思源等寬" pitchFamily="34" charset="-120"/>
              <a:ea typeface="思源等寬" pitchFamily="34" charset="-120"/>
            </a:endParaRPr>
          </a:p>
          <a:p>
            <a:r>
              <a:rPr lang="zh-TW" altLang="en-US" sz="1800" dirty="0">
                <a:latin typeface="思源等寬" pitchFamily="34" charset="-120"/>
                <a:ea typeface="思源等寬" pitchFamily="34" charset="-120"/>
              </a:rPr>
              <a:t>全線產品符合歐盟</a:t>
            </a:r>
            <a:r>
              <a:rPr lang="en-US" altLang="zh-TW" sz="1800" dirty="0">
                <a:latin typeface="Arial" pitchFamily="34" charset="0"/>
                <a:ea typeface="思源等寬" pitchFamily="34" charset="-120"/>
                <a:cs typeface="Arial" pitchFamily="34" charset="0"/>
              </a:rPr>
              <a:t>RoHS</a:t>
            </a:r>
            <a:r>
              <a:rPr lang="zh-TW" altLang="en-US" sz="1800" dirty="0">
                <a:latin typeface="思源等寬" pitchFamily="34" charset="-120"/>
                <a:ea typeface="思源等寬" pitchFamily="34" charset="-120"/>
              </a:rPr>
              <a:t>環保</a:t>
            </a:r>
            <a:r>
              <a:rPr lang="zh-TW" altLang="en-US" sz="1800" dirty="0" smtClean="0">
                <a:latin typeface="思源等寬" pitchFamily="34" charset="-120"/>
                <a:ea typeface="思源等寬" pitchFamily="34" charset="-120"/>
              </a:rPr>
              <a:t>標準</a:t>
            </a:r>
            <a:endParaRPr lang="en-US" altLang="zh-TW" sz="1800" dirty="0">
              <a:latin typeface="思源等寬" pitchFamily="34" charset="-120"/>
              <a:ea typeface="思源等寬" pitchFamily="34" charset="-120"/>
            </a:endParaRPr>
          </a:p>
        </p:txBody>
      </p:sp>
      <p:pic>
        <p:nvPicPr>
          <p:cNvPr id="5" name="圖片 4" descr="27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723878"/>
            <a:ext cx="1524000" cy="1041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863172"/>
            <a:ext cx="799699" cy="6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4426" y="3887025"/>
            <a:ext cx="949835" cy="75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6674" y="3915159"/>
            <a:ext cx="1008050" cy="68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2787774"/>
            <a:ext cx="882426" cy="81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78562" y="3866769"/>
            <a:ext cx="769060" cy="81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2856420"/>
            <a:ext cx="729228" cy="62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785786" y="1484981"/>
            <a:ext cx="1000132" cy="535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0" y="0"/>
            <a:ext cx="9144000" cy="35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2" name="Picture 3" descr="D:\cyna PC\09-世大logo\RISE LOGO 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44016"/>
            <a:ext cx="700687" cy="107157"/>
          </a:xfrm>
          <a:prstGeom prst="rect">
            <a:avLst/>
          </a:prstGeom>
          <a:noFill/>
        </p:spPr>
      </p:pic>
      <p:sp>
        <p:nvSpPr>
          <p:cNvPr id="23" name="手繪多邊形 22"/>
          <p:cNvSpPr/>
          <p:nvPr/>
        </p:nvSpPr>
        <p:spPr>
          <a:xfrm>
            <a:off x="5262138" y="0"/>
            <a:ext cx="648072" cy="50405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3195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3195 h 10000"/>
              <a:gd name="connsiteX0" fmla="*/ 0 w 10000"/>
              <a:gd name="connsiteY0" fmla="*/ 0 h 6805"/>
              <a:gd name="connsiteX1" fmla="*/ 10000 w 10000"/>
              <a:gd name="connsiteY1" fmla="*/ 0 h 6805"/>
              <a:gd name="connsiteX2" fmla="*/ 10000 w 10000"/>
              <a:gd name="connsiteY2" fmla="*/ 4805 h 6805"/>
              <a:gd name="connsiteX3" fmla="*/ 5000 w 10000"/>
              <a:gd name="connsiteY3" fmla="*/ 6805 h 6805"/>
              <a:gd name="connsiteX4" fmla="*/ 0 w 10000"/>
              <a:gd name="connsiteY4" fmla="*/ 4805 h 6805"/>
              <a:gd name="connsiteX5" fmla="*/ 0 w 10000"/>
              <a:gd name="connsiteY5" fmla="*/ 0 h 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6805">
                <a:moveTo>
                  <a:pt x="0" y="0"/>
                </a:moveTo>
                <a:lnTo>
                  <a:pt x="10000" y="0"/>
                </a:lnTo>
                <a:lnTo>
                  <a:pt x="10000" y="4805"/>
                </a:lnTo>
                <a:lnTo>
                  <a:pt x="5000" y="6805"/>
                </a:lnTo>
                <a:lnTo>
                  <a:pt x="0" y="48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標題 13"/>
          <p:cNvSpPr txBox="1">
            <a:spLocks/>
          </p:cNvSpPr>
          <p:nvPr/>
        </p:nvSpPr>
        <p:spPr>
          <a:xfrm>
            <a:off x="4644008" y="72008"/>
            <a:ext cx="4320480" cy="34954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zh-TW" altLang="en-US" sz="1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關於世大        世大行銷        世大研發        世大生產        世大案例</a:t>
            </a:r>
            <a:endParaRPr kumimoji="0" lang="zh-TW" altLang="en-US" sz="1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5818655" y="981232"/>
            <a:ext cx="2746293" cy="1549605"/>
            <a:chOff x="1115616" y="2859782"/>
            <a:chExt cx="3384375" cy="1909645"/>
          </a:xfrm>
        </p:grpSpPr>
        <p:grpSp>
          <p:nvGrpSpPr>
            <p:cNvPr id="17" name="群組 16"/>
            <p:cNvGrpSpPr/>
            <p:nvPr/>
          </p:nvGrpSpPr>
          <p:grpSpPr>
            <a:xfrm>
              <a:off x="1115616" y="2859782"/>
              <a:ext cx="1944215" cy="1909645"/>
              <a:chOff x="4932040" y="195486"/>
              <a:chExt cx="3665171" cy="3600000"/>
            </a:xfrm>
          </p:grpSpPr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932040" y="195486"/>
                <a:ext cx="2513043" cy="360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noFill/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148064" y="195486"/>
                <a:ext cx="2513043" cy="360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noFill/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364088" y="195486"/>
                <a:ext cx="2513043" cy="360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noFill/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652120" y="195486"/>
                <a:ext cx="2520000" cy="360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noFill/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868144" y="195486"/>
                <a:ext cx="2470505" cy="360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noFill/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084168" y="195486"/>
                <a:ext cx="2513043" cy="360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noFill/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p:grpSp>
        <p:grpSp>
          <p:nvGrpSpPr>
            <p:cNvPr id="25" name="群組 24"/>
            <p:cNvGrpSpPr/>
            <p:nvPr/>
          </p:nvGrpSpPr>
          <p:grpSpPr>
            <a:xfrm>
              <a:off x="1835696" y="2859782"/>
              <a:ext cx="1944215" cy="1909645"/>
              <a:chOff x="4932040" y="195486"/>
              <a:chExt cx="3665171" cy="3600000"/>
            </a:xfrm>
          </p:grpSpPr>
          <p:pic>
            <p:nvPicPr>
              <p:cNvPr id="26" name="Picture 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932040" y="195486"/>
                <a:ext cx="2513043" cy="360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noFill/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pic>
            <p:nvPicPr>
              <p:cNvPr id="27" name="Picture 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148064" y="195486"/>
                <a:ext cx="2513043" cy="360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noFill/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364088" y="195486"/>
                <a:ext cx="2513043" cy="360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noFill/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652120" y="195486"/>
                <a:ext cx="2520000" cy="360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noFill/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868144" y="195486"/>
                <a:ext cx="2470505" cy="360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noFill/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pic>
            <p:nvPicPr>
              <p:cNvPr id="31" name="Picture 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084168" y="195486"/>
                <a:ext cx="2513043" cy="360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noFill/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p:grpSp>
        <p:grpSp>
          <p:nvGrpSpPr>
            <p:cNvPr id="32" name="群組 31"/>
            <p:cNvGrpSpPr/>
            <p:nvPr/>
          </p:nvGrpSpPr>
          <p:grpSpPr>
            <a:xfrm>
              <a:off x="2555776" y="2859782"/>
              <a:ext cx="1944215" cy="1909645"/>
              <a:chOff x="4932040" y="195486"/>
              <a:chExt cx="3665171" cy="3600000"/>
            </a:xfrm>
          </p:grpSpPr>
          <p:pic>
            <p:nvPicPr>
              <p:cNvPr id="33" name="Picture 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932040" y="195486"/>
                <a:ext cx="2513043" cy="360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noFill/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pic>
            <p:nvPicPr>
              <p:cNvPr id="34" name="Picture 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148064" y="195486"/>
                <a:ext cx="2513043" cy="360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noFill/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pic>
            <p:nvPicPr>
              <p:cNvPr id="35" name="Picture 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364088" y="195486"/>
                <a:ext cx="2513043" cy="360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noFill/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pic>
            <p:nvPicPr>
              <p:cNvPr id="36" name="Picture 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652120" y="195486"/>
                <a:ext cx="2520000" cy="360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noFill/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868144" y="195486"/>
                <a:ext cx="2470505" cy="360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noFill/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pic>
            <p:nvPicPr>
              <p:cNvPr id="38" name="Picture 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084168" y="195486"/>
                <a:ext cx="2513043" cy="360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noFill/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RD-2.jpg"/>
          <p:cNvPicPr>
            <a:picLocks noChangeAspect="1"/>
          </p:cNvPicPr>
          <p:nvPr/>
        </p:nvPicPr>
        <p:blipFill>
          <a:blip r:embed="rId3" cstate="print"/>
          <a:srcRect l="27124" r="32135"/>
          <a:stretch>
            <a:fillRect/>
          </a:stretch>
        </p:blipFill>
        <p:spPr>
          <a:xfrm>
            <a:off x="6334125" y="339502"/>
            <a:ext cx="2809875" cy="4803998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3568" y="703385"/>
            <a:ext cx="3456384" cy="857250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>
                <a:latin typeface="思源黑體" pitchFamily="34" charset="-120"/>
                <a:ea typeface="思源黑體" pitchFamily="34" charset="-120"/>
              </a:rPr>
              <a:t>我們的研發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697558"/>
            <a:ext cx="5554960" cy="2818408"/>
          </a:xfrm>
        </p:spPr>
        <p:txBody>
          <a:bodyPr>
            <a:normAutofit/>
          </a:bodyPr>
          <a:lstStyle/>
          <a:p>
            <a:r>
              <a:rPr lang="zh-TW" altLang="en-US" sz="1800" dirty="0">
                <a:latin typeface="思源等寬" pitchFamily="34" charset="-120"/>
                <a:ea typeface="思源等寬" pitchFamily="34" charset="-120"/>
              </a:rPr>
              <a:t>緊扣科技發展，研究新材料，引進新技術。</a:t>
            </a:r>
            <a:endParaRPr lang="en-US" altLang="zh-TW" sz="1800" dirty="0">
              <a:latin typeface="思源等寬" pitchFamily="34" charset="-120"/>
              <a:ea typeface="思源等寬" pitchFamily="34" charset="-120"/>
            </a:endParaRPr>
          </a:p>
          <a:p>
            <a:r>
              <a:rPr lang="zh-TW" altLang="en-US" sz="1800" dirty="0">
                <a:latin typeface="思源等寬" pitchFamily="34" charset="-120"/>
                <a:ea typeface="思源等寬" pitchFamily="34" charset="-120"/>
              </a:rPr>
              <a:t>將特殊技術商業化、產品</a:t>
            </a:r>
            <a:r>
              <a:rPr lang="zh-TW" altLang="en-US" sz="1800" dirty="0" smtClean="0">
                <a:latin typeface="思源等寬" pitchFamily="34" charset="-120"/>
                <a:ea typeface="思源等寬" pitchFamily="34" charset="-120"/>
              </a:rPr>
              <a:t>化。</a:t>
            </a:r>
            <a:endParaRPr lang="en-US" altLang="zh-TW" sz="1800" dirty="0">
              <a:latin typeface="思源等寬" pitchFamily="34" charset="-120"/>
              <a:ea typeface="思源等寬" pitchFamily="34" charset="-120"/>
            </a:endParaRPr>
          </a:p>
          <a:p>
            <a:r>
              <a:rPr lang="zh-TW" altLang="en-US" sz="1800" dirty="0">
                <a:latin typeface="思源等寬" pitchFamily="34" charset="-120"/>
                <a:ea typeface="思源等寬" pitchFamily="34" charset="-120"/>
              </a:rPr>
              <a:t>科技創新，解決痛點，開發產品。</a:t>
            </a:r>
            <a:endParaRPr lang="en-US" altLang="zh-TW" sz="1800" dirty="0">
              <a:latin typeface="思源等寬" pitchFamily="34" charset="-120"/>
              <a:ea typeface="思源等寬" pitchFamily="34" charset="-120"/>
            </a:endParaRPr>
          </a:p>
          <a:p>
            <a:r>
              <a:rPr lang="zh-TW" altLang="en-US" sz="1800" dirty="0">
                <a:latin typeface="思源等寬" pitchFamily="34" charset="-120"/>
                <a:ea typeface="思源等寬" pitchFamily="34" charset="-120"/>
              </a:rPr>
              <a:t>累計三十多年的老師傅的模具與經驗</a:t>
            </a:r>
            <a:r>
              <a:rPr lang="zh-TW" altLang="en-US" sz="1800" dirty="0" smtClean="0">
                <a:latin typeface="思源等寬" pitchFamily="34" charset="-120"/>
                <a:ea typeface="思源等寬" pitchFamily="34" charset="-120"/>
              </a:rPr>
              <a:t>，</a:t>
            </a:r>
            <a:endParaRPr lang="en-US" altLang="zh-TW" sz="1800" dirty="0" smtClean="0">
              <a:latin typeface="思源等寬" pitchFamily="34" charset="-120"/>
              <a:ea typeface="思源等寬" pitchFamily="34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思源等寬" pitchFamily="34" charset="-120"/>
                <a:ea typeface="思源等寬" pitchFamily="34" charset="-120"/>
              </a:rPr>
              <a:t>  配</a:t>
            </a:r>
            <a:r>
              <a:rPr lang="zh-TW" altLang="en-US" sz="1800" dirty="0">
                <a:latin typeface="思源等寬" pitchFamily="34" charset="-120"/>
                <a:ea typeface="思源等寬" pitchFamily="34" charset="-120"/>
              </a:rPr>
              <a:t>上高學歷研究人員</a:t>
            </a:r>
            <a:r>
              <a:rPr lang="zh-TW" altLang="en-US" sz="1800" dirty="0" smtClean="0">
                <a:latin typeface="思源等寬" pitchFamily="34" charset="-120"/>
                <a:ea typeface="思源等寬" pitchFamily="34" charset="-120"/>
              </a:rPr>
              <a:t>。</a:t>
            </a:r>
            <a:endParaRPr lang="en-US" altLang="zh-TW" sz="1800" dirty="0" smtClean="0">
              <a:latin typeface="思源等寬" pitchFamily="34" charset="-120"/>
              <a:ea typeface="思源等寬" pitchFamily="34" charset="-120"/>
            </a:endParaRPr>
          </a:p>
          <a:p>
            <a:pPr>
              <a:buNone/>
            </a:pPr>
            <a:r>
              <a:rPr lang="en-US" altLang="zh-TW" sz="1800" dirty="0" smtClean="0">
                <a:latin typeface="思源等寬" pitchFamily="34" charset="-120"/>
                <a:ea typeface="思源等寬" pitchFamily="34" charset="-120"/>
              </a:rPr>
              <a:t>  </a:t>
            </a:r>
            <a:r>
              <a:rPr lang="zh-TW" altLang="en-US" sz="1800" dirty="0" smtClean="0">
                <a:latin typeface="思源等寬" pitchFamily="34" charset="-120"/>
                <a:ea typeface="思源等寬" pitchFamily="34" charset="-120"/>
              </a:rPr>
              <a:t>在新</a:t>
            </a:r>
            <a:r>
              <a:rPr lang="zh-TW" altLang="en-US" sz="1800" dirty="0">
                <a:latin typeface="思源等寬" pitchFamily="34" charset="-120"/>
                <a:ea typeface="思源等寬" pitchFamily="34" charset="-120"/>
              </a:rPr>
              <a:t>材料出現時能迅速掌握將他產品</a:t>
            </a:r>
            <a:r>
              <a:rPr lang="zh-TW" altLang="en-US" sz="1800" dirty="0" smtClean="0">
                <a:latin typeface="思源等寬" pitchFamily="34" charset="-120"/>
                <a:ea typeface="思源等寬" pitchFamily="34" charset="-120"/>
              </a:rPr>
              <a:t>化。</a:t>
            </a:r>
            <a:endParaRPr lang="en-US" altLang="zh-TW" sz="1800" dirty="0">
              <a:latin typeface="思源等寬" pitchFamily="34" charset="-120"/>
              <a:ea typeface="思源等寬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9144000" cy="35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7" name="Picture 3" descr="D:\cyna PC\09-世大logo\RISE LOGO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4016"/>
            <a:ext cx="700687" cy="107157"/>
          </a:xfrm>
          <a:prstGeom prst="rect">
            <a:avLst/>
          </a:prstGeom>
          <a:noFill/>
        </p:spPr>
      </p:pic>
      <p:sp>
        <p:nvSpPr>
          <p:cNvPr id="8" name="手繪多邊形 7"/>
          <p:cNvSpPr/>
          <p:nvPr/>
        </p:nvSpPr>
        <p:spPr>
          <a:xfrm>
            <a:off x="6012160" y="0"/>
            <a:ext cx="648072" cy="50405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3195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3195 h 10000"/>
              <a:gd name="connsiteX0" fmla="*/ 0 w 10000"/>
              <a:gd name="connsiteY0" fmla="*/ 0 h 6805"/>
              <a:gd name="connsiteX1" fmla="*/ 10000 w 10000"/>
              <a:gd name="connsiteY1" fmla="*/ 0 h 6805"/>
              <a:gd name="connsiteX2" fmla="*/ 10000 w 10000"/>
              <a:gd name="connsiteY2" fmla="*/ 4805 h 6805"/>
              <a:gd name="connsiteX3" fmla="*/ 5000 w 10000"/>
              <a:gd name="connsiteY3" fmla="*/ 6805 h 6805"/>
              <a:gd name="connsiteX4" fmla="*/ 0 w 10000"/>
              <a:gd name="connsiteY4" fmla="*/ 4805 h 6805"/>
              <a:gd name="connsiteX5" fmla="*/ 0 w 10000"/>
              <a:gd name="connsiteY5" fmla="*/ 0 h 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6805">
                <a:moveTo>
                  <a:pt x="0" y="0"/>
                </a:moveTo>
                <a:lnTo>
                  <a:pt x="10000" y="0"/>
                </a:lnTo>
                <a:lnTo>
                  <a:pt x="10000" y="4805"/>
                </a:lnTo>
                <a:lnTo>
                  <a:pt x="5000" y="6805"/>
                </a:lnTo>
                <a:lnTo>
                  <a:pt x="0" y="48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標題 13"/>
          <p:cNvSpPr txBox="1">
            <a:spLocks/>
          </p:cNvSpPr>
          <p:nvPr/>
        </p:nvSpPr>
        <p:spPr>
          <a:xfrm>
            <a:off x="4644008" y="72008"/>
            <a:ext cx="4320480" cy="34954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zh-TW" altLang="en-US" sz="1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關於世大        世大行銷        世大研發        世大生產        世大案例</a:t>
            </a:r>
            <a:endParaRPr kumimoji="0" lang="zh-TW" altLang="en-US" sz="1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5786" y="1484981"/>
            <a:ext cx="1000132" cy="535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1" name="資料庫圖表 10"/>
          <p:cNvGraphicFramePr/>
          <p:nvPr/>
        </p:nvGraphicFramePr>
        <p:xfrm>
          <a:off x="3707904" y="4371950"/>
          <a:ext cx="252028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7292" y="1491630"/>
            <a:ext cx="2209417" cy="818482"/>
          </a:xfrm>
        </p:spPr>
        <p:txBody>
          <a:bodyPr/>
          <a:lstStyle/>
          <a:p>
            <a:r>
              <a:rPr kumimoji="1" lang="zh-TW" altLang="en-US" b="1" dirty="0">
                <a:latin typeface="微軟正黑體" pitchFamily="34" charset="-120"/>
                <a:ea typeface="微軟正黑體" pitchFamily="34" charset="-120"/>
              </a:rPr>
              <a:t>自有實驗室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67292" y="2343115"/>
            <a:ext cx="2209417" cy="759482"/>
          </a:xfrm>
        </p:spPr>
        <p:txBody>
          <a:bodyPr>
            <a:normAutofit/>
          </a:bodyPr>
          <a:lstStyle/>
          <a:p>
            <a:r>
              <a:rPr kumimoji="1" lang="zh-TW" altLang="en-US" dirty="0">
                <a:latin typeface="微軟正黑體" pitchFamily="34" charset="-120"/>
                <a:ea typeface="微軟正黑體" pitchFamily="34" charset="-120"/>
              </a:rPr>
              <a:t>符合</a:t>
            </a:r>
            <a:endParaRPr kumimoji="1"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kumimoji="1" lang="zh-TW" altLang="en-US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歐盟</a:t>
            </a:r>
            <a:r>
              <a:rPr kumimoji="1" lang="zh-TW" altLang="en-US" dirty="0">
                <a:latin typeface="微軟正黑體" pitchFamily="34" charset="-120"/>
                <a:ea typeface="微軟正黑體" pitchFamily="34" charset="-120"/>
              </a:rPr>
              <a:t>標準、</a:t>
            </a:r>
            <a:r>
              <a:rPr kumimoji="1" lang="zh-TW" altLang="en-US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北美</a:t>
            </a:r>
            <a:r>
              <a:rPr kumimoji="1" lang="zh-TW" altLang="en-US" dirty="0">
                <a:latin typeface="微軟正黑體" pitchFamily="34" charset="-120"/>
                <a:ea typeface="微軟正黑體" pitchFamily="34" charset="-120"/>
              </a:rPr>
              <a:t>標準、</a:t>
            </a:r>
            <a:r>
              <a:rPr kumimoji="1" lang="zh-TW" altLang="en-US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國內</a:t>
            </a:r>
            <a:r>
              <a:rPr kumimoji="1" lang="zh-TW" altLang="en-US" dirty="0">
                <a:latin typeface="微軟正黑體" pitchFamily="34" charset="-120"/>
                <a:ea typeface="微軟正黑體" pitchFamily="34" charset="-120"/>
              </a:rPr>
              <a:t>標準的可靠性實驗室與耐候實驗室。</a:t>
            </a:r>
            <a:endParaRPr kumimoji="1" lang="ja-JP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9144000" cy="35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7" name="Picture 3" descr="D:\cyna PC\09-世大logo\RISE LOGO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4016"/>
            <a:ext cx="700687" cy="107157"/>
          </a:xfrm>
          <a:prstGeom prst="rect">
            <a:avLst/>
          </a:prstGeom>
          <a:noFill/>
        </p:spPr>
      </p:pic>
      <p:sp>
        <p:nvSpPr>
          <p:cNvPr id="8" name="手繪多邊形 7"/>
          <p:cNvSpPr/>
          <p:nvPr/>
        </p:nvSpPr>
        <p:spPr>
          <a:xfrm>
            <a:off x="6775768" y="0"/>
            <a:ext cx="648072" cy="50405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3195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3195 h 10000"/>
              <a:gd name="connsiteX0" fmla="*/ 0 w 10000"/>
              <a:gd name="connsiteY0" fmla="*/ 0 h 6805"/>
              <a:gd name="connsiteX1" fmla="*/ 10000 w 10000"/>
              <a:gd name="connsiteY1" fmla="*/ 0 h 6805"/>
              <a:gd name="connsiteX2" fmla="*/ 10000 w 10000"/>
              <a:gd name="connsiteY2" fmla="*/ 4805 h 6805"/>
              <a:gd name="connsiteX3" fmla="*/ 5000 w 10000"/>
              <a:gd name="connsiteY3" fmla="*/ 6805 h 6805"/>
              <a:gd name="connsiteX4" fmla="*/ 0 w 10000"/>
              <a:gd name="connsiteY4" fmla="*/ 4805 h 6805"/>
              <a:gd name="connsiteX5" fmla="*/ 0 w 10000"/>
              <a:gd name="connsiteY5" fmla="*/ 0 h 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6805">
                <a:moveTo>
                  <a:pt x="0" y="0"/>
                </a:moveTo>
                <a:lnTo>
                  <a:pt x="10000" y="0"/>
                </a:lnTo>
                <a:lnTo>
                  <a:pt x="10000" y="4805"/>
                </a:lnTo>
                <a:lnTo>
                  <a:pt x="5000" y="6805"/>
                </a:lnTo>
                <a:lnTo>
                  <a:pt x="0" y="48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標題 13"/>
          <p:cNvSpPr txBox="1">
            <a:spLocks/>
          </p:cNvSpPr>
          <p:nvPr/>
        </p:nvSpPr>
        <p:spPr>
          <a:xfrm>
            <a:off x="4644008" y="72008"/>
            <a:ext cx="4320480" cy="34954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zh-TW" altLang="en-US" sz="1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關於世大        世大行銷        世大研發        世大生產        世大案例</a:t>
            </a:r>
            <a:endParaRPr kumimoji="0" lang="zh-TW" altLang="en-US" sz="1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22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圖片 44" descr="avibg2.jpg"/>
          <p:cNvPicPr>
            <a:picLocks noChangeAspect="1"/>
          </p:cNvPicPr>
          <p:nvPr/>
        </p:nvPicPr>
        <p:blipFill>
          <a:blip r:embed="rId2" cstate="print"/>
          <a:srcRect t="10404"/>
          <a:stretch>
            <a:fillRect/>
          </a:stretch>
        </p:blipFill>
        <p:spPr>
          <a:xfrm>
            <a:off x="0" y="0"/>
            <a:ext cx="9175724" cy="5143500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-1" y="0"/>
            <a:ext cx="9185189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群組 46"/>
          <p:cNvGrpSpPr/>
          <p:nvPr/>
        </p:nvGrpSpPr>
        <p:grpSpPr>
          <a:xfrm>
            <a:off x="0" y="5"/>
            <a:ext cx="9176954" cy="4887786"/>
            <a:chOff x="0" y="5"/>
            <a:chExt cx="9176954" cy="4887786"/>
          </a:xfrm>
        </p:grpSpPr>
        <p:sp>
          <p:nvSpPr>
            <p:cNvPr id="7" name="五边形 14"/>
            <p:cNvSpPr/>
            <p:nvPr/>
          </p:nvSpPr>
          <p:spPr>
            <a:xfrm rot="5400000">
              <a:off x="2991203" y="-2991198"/>
              <a:ext cx="3194547" cy="9176954"/>
            </a:xfrm>
            <a:custGeom>
              <a:avLst/>
              <a:gdLst>
                <a:gd name="connsiteX0" fmla="*/ 0 w 2150268"/>
                <a:gd name="connsiteY0" fmla="*/ 0 h 9144000"/>
                <a:gd name="connsiteX1" fmla="*/ 1209999 w 2150268"/>
                <a:gd name="connsiteY1" fmla="*/ 0 h 9144000"/>
                <a:gd name="connsiteX2" fmla="*/ 2150268 w 2150268"/>
                <a:gd name="connsiteY2" fmla="*/ 4572000 h 9144000"/>
                <a:gd name="connsiteX3" fmla="*/ 1209999 w 2150268"/>
                <a:gd name="connsiteY3" fmla="*/ 9144000 h 9144000"/>
                <a:gd name="connsiteX4" fmla="*/ 0 w 2150268"/>
                <a:gd name="connsiteY4" fmla="*/ 9144000 h 9144000"/>
                <a:gd name="connsiteX5" fmla="*/ 0 w 2150268"/>
                <a:gd name="connsiteY5" fmla="*/ 0 h 9144000"/>
                <a:gd name="connsiteX0" fmla="*/ 0 w 2654324"/>
                <a:gd name="connsiteY0" fmla="*/ 0 h 9144000"/>
                <a:gd name="connsiteX1" fmla="*/ 1714055 w 2654324"/>
                <a:gd name="connsiteY1" fmla="*/ 0 h 9144000"/>
                <a:gd name="connsiteX2" fmla="*/ 2654324 w 2654324"/>
                <a:gd name="connsiteY2" fmla="*/ 4572000 h 9144000"/>
                <a:gd name="connsiteX3" fmla="*/ 1714055 w 2654324"/>
                <a:gd name="connsiteY3" fmla="*/ 9144000 h 9144000"/>
                <a:gd name="connsiteX4" fmla="*/ 504056 w 2654324"/>
                <a:gd name="connsiteY4" fmla="*/ 9144000 h 9144000"/>
                <a:gd name="connsiteX5" fmla="*/ 0 w 2654324"/>
                <a:gd name="connsiteY5" fmla="*/ 0 h 9144000"/>
                <a:gd name="connsiteX0" fmla="*/ 0 w 3209850"/>
                <a:gd name="connsiteY0" fmla="*/ 0 h 9144000"/>
                <a:gd name="connsiteX1" fmla="*/ 2269581 w 3209850"/>
                <a:gd name="connsiteY1" fmla="*/ 0 h 9144000"/>
                <a:gd name="connsiteX2" fmla="*/ 3209850 w 3209850"/>
                <a:gd name="connsiteY2" fmla="*/ 4572000 h 9144000"/>
                <a:gd name="connsiteX3" fmla="*/ 2269581 w 3209850"/>
                <a:gd name="connsiteY3" fmla="*/ 9144000 h 9144000"/>
                <a:gd name="connsiteX4" fmla="*/ 1059582 w 3209850"/>
                <a:gd name="connsiteY4" fmla="*/ 9144000 h 9144000"/>
                <a:gd name="connsiteX5" fmla="*/ 0 w 3209850"/>
                <a:gd name="connsiteY5" fmla="*/ 0 h 9144000"/>
                <a:gd name="connsiteX0" fmla="*/ 0 w 3209850"/>
                <a:gd name="connsiteY0" fmla="*/ 0 h 9144000"/>
                <a:gd name="connsiteX1" fmla="*/ 2269581 w 3209850"/>
                <a:gd name="connsiteY1" fmla="*/ 0 h 9144000"/>
                <a:gd name="connsiteX2" fmla="*/ 3209850 w 3209850"/>
                <a:gd name="connsiteY2" fmla="*/ 4572000 h 9144000"/>
                <a:gd name="connsiteX3" fmla="*/ 2269581 w 3209850"/>
                <a:gd name="connsiteY3" fmla="*/ 9144000 h 9144000"/>
                <a:gd name="connsiteX4" fmla="*/ 0 w 3209850"/>
                <a:gd name="connsiteY4" fmla="*/ 9144000 h 9144000"/>
                <a:gd name="connsiteX5" fmla="*/ 0 w 3209850"/>
                <a:gd name="connsiteY5" fmla="*/ 0 h 9144000"/>
                <a:gd name="connsiteX0" fmla="*/ 0 w 3194547"/>
                <a:gd name="connsiteY0" fmla="*/ 0 h 9144000"/>
                <a:gd name="connsiteX1" fmla="*/ 2269581 w 3194547"/>
                <a:gd name="connsiteY1" fmla="*/ 0 h 9144000"/>
                <a:gd name="connsiteX2" fmla="*/ 3194547 w 3194547"/>
                <a:gd name="connsiteY2" fmla="*/ 4572000 h 9144000"/>
                <a:gd name="connsiteX3" fmla="*/ 2269581 w 3194547"/>
                <a:gd name="connsiteY3" fmla="*/ 9144000 h 9144000"/>
                <a:gd name="connsiteX4" fmla="*/ 0 w 3194547"/>
                <a:gd name="connsiteY4" fmla="*/ 9144000 h 9144000"/>
                <a:gd name="connsiteX5" fmla="*/ 0 w 3194547"/>
                <a:gd name="connsiteY5" fmla="*/ 0 h 91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4547" h="9144000">
                  <a:moveTo>
                    <a:pt x="0" y="0"/>
                  </a:moveTo>
                  <a:lnTo>
                    <a:pt x="2269581" y="0"/>
                  </a:lnTo>
                  <a:lnTo>
                    <a:pt x="3194547" y="4572000"/>
                  </a:lnTo>
                  <a:lnTo>
                    <a:pt x="2269581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6"/>
            <p:cNvGrpSpPr/>
            <p:nvPr/>
          </p:nvGrpSpPr>
          <p:grpSpPr>
            <a:xfrm>
              <a:off x="1592070" y="2581202"/>
              <a:ext cx="6074160" cy="2306589"/>
              <a:chOff x="2122760" y="2977124"/>
              <a:chExt cx="8098880" cy="3075451"/>
            </a:xfrm>
          </p:grpSpPr>
          <p:grpSp>
            <p:nvGrpSpPr>
              <p:cNvPr id="9" name="组合 17"/>
              <p:cNvGrpSpPr/>
              <p:nvPr/>
            </p:nvGrpSpPr>
            <p:grpSpPr>
              <a:xfrm>
                <a:off x="5311182" y="4482943"/>
                <a:ext cx="1569632" cy="1569632"/>
                <a:chOff x="3597680" y="4163031"/>
                <a:chExt cx="1569632" cy="1569632"/>
              </a:xfrm>
            </p:grpSpPr>
            <p:sp>
              <p:nvSpPr>
                <p:cNvPr id="13" name="泪滴形 8"/>
                <p:cNvSpPr/>
                <p:nvPr/>
              </p:nvSpPr>
              <p:spPr>
                <a:xfrm rot="18900000">
                  <a:off x="3597680" y="4163031"/>
                  <a:ext cx="1569632" cy="1569632"/>
                </a:xfrm>
                <a:prstGeom prst="teardrop">
                  <a:avLst/>
                </a:prstGeom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空心弧 10"/>
                <p:cNvSpPr/>
                <p:nvPr/>
              </p:nvSpPr>
              <p:spPr>
                <a:xfrm rot="16200000" flipV="1">
                  <a:off x="3681448" y="4246800"/>
                  <a:ext cx="1402095" cy="1402095"/>
                </a:xfrm>
                <a:prstGeom prst="blockArc">
                  <a:avLst>
                    <a:gd name="adj1" fmla="val 1474820"/>
                    <a:gd name="adj2" fmla="val 20250934"/>
                    <a:gd name="adj3" fmla="val 4521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" name="文本框 15"/>
              <p:cNvSpPr txBox="1"/>
              <p:nvPr/>
            </p:nvSpPr>
            <p:spPr>
              <a:xfrm>
                <a:off x="5499247" y="4913815"/>
                <a:ext cx="1553243" cy="697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8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測試</a:t>
                </a:r>
                <a:endParaRPr lang="zh-CN" altLang="en-US" sz="28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cxnSp>
            <p:nvCxnSpPr>
              <p:cNvPr id="11" name="直接连接符 20"/>
              <p:cNvCxnSpPr/>
              <p:nvPr/>
            </p:nvCxnSpPr>
            <p:spPr>
              <a:xfrm>
                <a:off x="6095998" y="3522963"/>
                <a:ext cx="0" cy="1269796"/>
              </a:xfrm>
              <a:prstGeom prst="line">
                <a:avLst/>
              </a:prstGeom>
              <a:ln w="47625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燕尾形 3"/>
              <p:cNvSpPr/>
              <p:nvPr/>
            </p:nvSpPr>
            <p:spPr>
              <a:xfrm rot="16200000" flipH="1" flipV="1">
                <a:off x="5755951" y="-656067"/>
                <a:ext cx="832497" cy="8098880"/>
              </a:xfrm>
              <a:custGeom>
                <a:avLst/>
                <a:gdLst>
                  <a:gd name="connsiteX0" fmla="*/ 0 w 504929"/>
                  <a:gd name="connsiteY0" fmla="*/ 0 h 2079076"/>
                  <a:gd name="connsiteX1" fmla="*/ 285714 w 504929"/>
                  <a:gd name="connsiteY1" fmla="*/ 0 h 2079076"/>
                  <a:gd name="connsiteX2" fmla="*/ 504929 w 504929"/>
                  <a:gd name="connsiteY2" fmla="*/ 1039538 h 2079076"/>
                  <a:gd name="connsiteX3" fmla="*/ 285714 w 504929"/>
                  <a:gd name="connsiteY3" fmla="*/ 2079076 h 2079076"/>
                  <a:gd name="connsiteX4" fmla="*/ 0 w 504929"/>
                  <a:gd name="connsiteY4" fmla="*/ 2079076 h 2079076"/>
                  <a:gd name="connsiteX5" fmla="*/ 219215 w 504929"/>
                  <a:gd name="connsiteY5" fmla="*/ 1039538 h 2079076"/>
                  <a:gd name="connsiteX6" fmla="*/ 0 w 504929"/>
                  <a:gd name="connsiteY6" fmla="*/ 0 h 2079076"/>
                  <a:gd name="connsiteX0" fmla="*/ 0 w 847829"/>
                  <a:gd name="connsiteY0" fmla="*/ 0 h 5165180"/>
                  <a:gd name="connsiteX1" fmla="*/ 628614 w 847829"/>
                  <a:gd name="connsiteY1" fmla="*/ 3086104 h 5165180"/>
                  <a:gd name="connsiteX2" fmla="*/ 847829 w 847829"/>
                  <a:gd name="connsiteY2" fmla="*/ 4125642 h 5165180"/>
                  <a:gd name="connsiteX3" fmla="*/ 628614 w 847829"/>
                  <a:gd name="connsiteY3" fmla="*/ 5165180 h 5165180"/>
                  <a:gd name="connsiteX4" fmla="*/ 342900 w 847829"/>
                  <a:gd name="connsiteY4" fmla="*/ 5165180 h 5165180"/>
                  <a:gd name="connsiteX5" fmla="*/ 562115 w 847829"/>
                  <a:gd name="connsiteY5" fmla="*/ 4125642 h 5165180"/>
                  <a:gd name="connsiteX6" fmla="*/ 0 w 847829"/>
                  <a:gd name="connsiteY6" fmla="*/ 0 h 5165180"/>
                  <a:gd name="connsiteX0" fmla="*/ 0 w 847829"/>
                  <a:gd name="connsiteY0" fmla="*/ 0 h 8098880"/>
                  <a:gd name="connsiteX1" fmla="*/ 628614 w 847829"/>
                  <a:gd name="connsiteY1" fmla="*/ 3086104 h 8098880"/>
                  <a:gd name="connsiteX2" fmla="*/ 847829 w 847829"/>
                  <a:gd name="connsiteY2" fmla="*/ 4125642 h 8098880"/>
                  <a:gd name="connsiteX3" fmla="*/ 628614 w 847829"/>
                  <a:gd name="connsiteY3" fmla="*/ 5165180 h 8098880"/>
                  <a:gd name="connsiteX4" fmla="*/ 25399 w 847829"/>
                  <a:gd name="connsiteY4" fmla="*/ 8098880 h 8098880"/>
                  <a:gd name="connsiteX5" fmla="*/ 562115 w 847829"/>
                  <a:gd name="connsiteY5" fmla="*/ 4125642 h 8098880"/>
                  <a:gd name="connsiteX6" fmla="*/ 0 w 847829"/>
                  <a:gd name="connsiteY6" fmla="*/ 0 h 809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7829" h="8098880">
                    <a:moveTo>
                      <a:pt x="0" y="0"/>
                    </a:moveTo>
                    <a:lnTo>
                      <a:pt x="628614" y="3086104"/>
                    </a:lnTo>
                    <a:lnTo>
                      <a:pt x="847829" y="4125642"/>
                    </a:lnTo>
                    <a:lnTo>
                      <a:pt x="628614" y="5165180"/>
                    </a:lnTo>
                    <a:lnTo>
                      <a:pt x="25399" y="8098880"/>
                    </a:lnTo>
                    <a:lnTo>
                      <a:pt x="562115" y="41256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8" name="群組 47"/>
          <p:cNvGrpSpPr/>
          <p:nvPr/>
        </p:nvGrpSpPr>
        <p:grpSpPr>
          <a:xfrm>
            <a:off x="539552" y="162650"/>
            <a:ext cx="8016624" cy="2234306"/>
            <a:chOff x="539552" y="162650"/>
            <a:chExt cx="8016624" cy="2234306"/>
          </a:xfrm>
        </p:grpSpPr>
        <p:pic>
          <p:nvPicPr>
            <p:cNvPr id="35" name="圖片 34" descr="GO-SPEX500 空間光譜輻射計-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162650"/>
              <a:ext cx="2400000" cy="1800000"/>
            </a:xfrm>
            <a:prstGeom prst="rect">
              <a:avLst/>
            </a:prstGeom>
          </p:spPr>
        </p:pic>
        <p:pic>
          <p:nvPicPr>
            <p:cNvPr id="36" name="圖片 35" descr="積分球測試儀-3-修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6176" y="162650"/>
              <a:ext cx="2400000" cy="1800000"/>
            </a:xfrm>
            <a:prstGeom prst="rect">
              <a:avLst/>
            </a:prstGeom>
          </p:spPr>
        </p:pic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6156177" y="2106866"/>
              <a:ext cx="23762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200" dirty="0">
                  <a:solidFill>
                    <a:schemeClr val="bg1"/>
                  </a:solidFill>
                  <a:ea typeface="微軟正黑體" pitchFamily="34" charset="-120"/>
                </a:rPr>
                <a:t>LED</a:t>
              </a:r>
              <a:r>
                <a:rPr lang="zh-CN" altLang="en-US" sz="1200" dirty="0">
                  <a:solidFill>
                    <a:schemeClr val="bg1"/>
                  </a:solidFill>
                  <a:ea typeface="微軟正黑體" pitchFamily="34" charset="-120"/>
                </a:rPr>
                <a:t>光源</a:t>
              </a:r>
              <a:r>
                <a:rPr lang="zh-TW" altLang="en-US" sz="1200" dirty="0">
                  <a:solidFill>
                    <a:schemeClr val="bg1"/>
                  </a:solidFill>
                  <a:ea typeface="微軟正黑體" pitchFamily="34" charset="-120"/>
                </a:rPr>
                <a:t>積分球</a:t>
              </a:r>
              <a:r>
                <a:rPr lang="zh-CN" altLang="en-US" sz="1200" dirty="0">
                  <a:solidFill>
                    <a:schemeClr val="bg1"/>
                  </a:solidFill>
                  <a:ea typeface="微軟正黑體" pitchFamily="34" charset="-120"/>
                </a:rPr>
                <a:t>測試儀</a:t>
              </a:r>
              <a:endParaRPr lang="en-US" altLang="zh-TW" sz="1200" dirty="0">
                <a:solidFill>
                  <a:schemeClr val="bg1"/>
                </a:solidFill>
                <a:ea typeface="微軟正黑體" pitchFamily="34" charset="-120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695845" y="2106866"/>
              <a:ext cx="2085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200" dirty="0">
                  <a:solidFill>
                    <a:schemeClr val="bg1"/>
                  </a:solidFill>
                  <a:ea typeface="微軟正黑體" pitchFamily="34" charset="-120"/>
                </a:rPr>
                <a:t>GO-SPEX500 </a:t>
              </a:r>
              <a:r>
                <a:rPr lang="zh-TW" altLang="en-US" sz="1200" dirty="0">
                  <a:solidFill>
                    <a:schemeClr val="bg1"/>
                  </a:solidFill>
                  <a:ea typeface="微軟正黑體" pitchFamily="34" charset="-120"/>
                </a:rPr>
                <a:t>空間光譜輻射計</a:t>
              </a:r>
            </a:p>
          </p:txBody>
        </p:sp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3059832" y="2106866"/>
              <a:ext cx="136815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200" dirty="0">
                  <a:solidFill>
                    <a:schemeClr val="bg1"/>
                  </a:solidFill>
                  <a:ea typeface="微軟正黑體" pitchFamily="34" charset="-120"/>
                </a:rPr>
                <a:t>配光曲線儀</a:t>
              </a:r>
            </a:p>
          </p:txBody>
        </p:sp>
        <p:grpSp>
          <p:nvGrpSpPr>
            <p:cNvPr id="40" name="群組 39"/>
            <p:cNvGrpSpPr/>
            <p:nvPr/>
          </p:nvGrpSpPr>
          <p:grpSpPr>
            <a:xfrm>
              <a:off x="2123728" y="162653"/>
              <a:ext cx="3870138" cy="1800000"/>
              <a:chOff x="1677423" y="1059585"/>
              <a:chExt cx="3870138" cy="1800000"/>
            </a:xfrm>
          </p:grpSpPr>
          <p:pic>
            <p:nvPicPr>
              <p:cNvPr id="41" name="Picture 5" descr="DSCF137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197703" y="1059585"/>
                <a:ext cx="1349858" cy="180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圖片 28" descr="IMG_2774.JP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677423" y="1851670"/>
                <a:ext cx="606192" cy="454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3" name="文字方塊 42"/>
            <p:cNvSpPr txBox="1"/>
            <p:nvPr/>
          </p:nvSpPr>
          <p:spPr>
            <a:xfrm>
              <a:off x="4644009" y="2119957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dirty="0">
                  <a:solidFill>
                    <a:schemeClr val="bg1"/>
                  </a:solidFill>
                  <a:ea typeface="微軟正黑體" pitchFamily="34" charset="-120"/>
                </a:rPr>
                <a:t>暗房</a:t>
              </a:r>
            </a:p>
          </p:txBody>
        </p:sp>
        <p:pic>
          <p:nvPicPr>
            <p:cNvPr id="44" name="圖片 43" descr="配光測試儀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6344" y="162650"/>
              <a:ext cx="1350000" cy="1800000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0" y="0"/>
            <a:ext cx="9144000" cy="35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5" name="Picture 3" descr="D:\cyna PC\09-世大logo\RISE LOGO 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44016"/>
            <a:ext cx="700687" cy="107157"/>
          </a:xfrm>
          <a:prstGeom prst="rect">
            <a:avLst/>
          </a:prstGeom>
          <a:noFill/>
        </p:spPr>
      </p:pic>
      <p:sp>
        <p:nvSpPr>
          <p:cNvPr id="26" name="手繪多邊形 25"/>
          <p:cNvSpPr/>
          <p:nvPr/>
        </p:nvSpPr>
        <p:spPr>
          <a:xfrm>
            <a:off x="6775768" y="0"/>
            <a:ext cx="648072" cy="50405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3195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3195 h 10000"/>
              <a:gd name="connsiteX0" fmla="*/ 0 w 10000"/>
              <a:gd name="connsiteY0" fmla="*/ 0 h 6805"/>
              <a:gd name="connsiteX1" fmla="*/ 10000 w 10000"/>
              <a:gd name="connsiteY1" fmla="*/ 0 h 6805"/>
              <a:gd name="connsiteX2" fmla="*/ 10000 w 10000"/>
              <a:gd name="connsiteY2" fmla="*/ 4805 h 6805"/>
              <a:gd name="connsiteX3" fmla="*/ 5000 w 10000"/>
              <a:gd name="connsiteY3" fmla="*/ 6805 h 6805"/>
              <a:gd name="connsiteX4" fmla="*/ 0 w 10000"/>
              <a:gd name="connsiteY4" fmla="*/ 4805 h 6805"/>
              <a:gd name="connsiteX5" fmla="*/ 0 w 10000"/>
              <a:gd name="connsiteY5" fmla="*/ 0 h 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6805">
                <a:moveTo>
                  <a:pt x="0" y="0"/>
                </a:moveTo>
                <a:lnTo>
                  <a:pt x="10000" y="0"/>
                </a:lnTo>
                <a:lnTo>
                  <a:pt x="10000" y="4805"/>
                </a:lnTo>
                <a:lnTo>
                  <a:pt x="5000" y="6805"/>
                </a:lnTo>
                <a:lnTo>
                  <a:pt x="0" y="48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7" name="標題 13"/>
          <p:cNvSpPr txBox="1">
            <a:spLocks/>
          </p:cNvSpPr>
          <p:nvPr/>
        </p:nvSpPr>
        <p:spPr>
          <a:xfrm>
            <a:off x="4644008" y="72008"/>
            <a:ext cx="4320480" cy="34954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zh-TW" altLang="en-US" sz="1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關於世大        世大行銷        世大研發        世大生產        世大案例</a:t>
            </a:r>
            <a:endParaRPr kumimoji="0" lang="zh-TW" altLang="en-US" sz="1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圖片 44" descr="avibg2.jpg"/>
          <p:cNvPicPr>
            <a:picLocks noChangeAspect="1"/>
          </p:cNvPicPr>
          <p:nvPr/>
        </p:nvPicPr>
        <p:blipFill>
          <a:blip r:embed="rId2" cstate="print"/>
          <a:srcRect t="10404"/>
          <a:stretch>
            <a:fillRect/>
          </a:stretch>
        </p:blipFill>
        <p:spPr>
          <a:xfrm>
            <a:off x="0" y="0"/>
            <a:ext cx="9175724" cy="5143500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群組 46"/>
          <p:cNvGrpSpPr/>
          <p:nvPr/>
        </p:nvGrpSpPr>
        <p:grpSpPr>
          <a:xfrm>
            <a:off x="0" y="5"/>
            <a:ext cx="9176954" cy="4887786"/>
            <a:chOff x="0" y="5"/>
            <a:chExt cx="9176954" cy="4887786"/>
          </a:xfrm>
        </p:grpSpPr>
        <p:sp>
          <p:nvSpPr>
            <p:cNvPr id="7" name="五边形 14"/>
            <p:cNvSpPr/>
            <p:nvPr/>
          </p:nvSpPr>
          <p:spPr>
            <a:xfrm rot="5400000">
              <a:off x="2991203" y="-2991198"/>
              <a:ext cx="3194547" cy="9176954"/>
            </a:xfrm>
            <a:custGeom>
              <a:avLst/>
              <a:gdLst>
                <a:gd name="connsiteX0" fmla="*/ 0 w 2150268"/>
                <a:gd name="connsiteY0" fmla="*/ 0 h 9144000"/>
                <a:gd name="connsiteX1" fmla="*/ 1209999 w 2150268"/>
                <a:gd name="connsiteY1" fmla="*/ 0 h 9144000"/>
                <a:gd name="connsiteX2" fmla="*/ 2150268 w 2150268"/>
                <a:gd name="connsiteY2" fmla="*/ 4572000 h 9144000"/>
                <a:gd name="connsiteX3" fmla="*/ 1209999 w 2150268"/>
                <a:gd name="connsiteY3" fmla="*/ 9144000 h 9144000"/>
                <a:gd name="connsiteX4" fmla="*/ 0 w 2150268"/>
                <a:gd name="connsiteY4" fmla="*/ 9144000 h 9144000"/>
                <a:gd name="connsiteX5" fmla="*/ 0 w 2150268"/>
                <a:gd name="connsiteY5" fmla="*/ 0 h 9144000"/>
                <a:gd name="connsiteX0" fmla="*/ 0 w 2654324"/>
                <a:gd name="connsiteY0" fmla="*/ 0 h 9144000"/>
                <a:gd name="connsiteX1" fmla="*/ 1714055 w 2654324"/>
                <a:gd name="connsiteY1" fmla="*/ 0 h 9144000"/>
                <a:gd name="connsiteX2" fmla="*/ 2654324 w 2654324"/>
                <a:gd name="connsiteY2" fmla="*/ 4572000 h 9144000"/>
                <a:gd name="connsiteX3" fmla="*/ 1714055 w 2654324"/>
                <a:gd name="connsiteY3" fmla="*/ 9144000 h 9144000"/>
                <a:gd name="connsiteX4" fmla="*/ 504056 w 2654324"/>
                <a:gd name="connsiteY4" fmla="*/ 9144000 h 9144000"/>
                <a:gd name="connsiteX5" fmla="*/ 0 w 2654324"/>
                <a:gd name="connsiteY5" fmla="*/ 0 h 9144000"/>
                <a:gd name="connsiteX0" fmla="*/ 0 w 3209850"/>
                <a:gd name="connsiteY0" fmla="*/ 0 h 9144000"/>
                <a:gd name="connsiteX1" fmla="*/ 2269581 w 3209850"/>
                <a:gd name="connsiteY1" fmla="*/ 0 h 9144000"/>
                <a:gd name="connsiteX2" fmla="*/ 3209850 w 3209850"/>
                <a:gd name="connsiteY2" fmla="*/ 4572000 h 9144000"/>
                <a:gd name="connsiteX3" fmla="*/ 2269581 w 3209850"/>
                <a:gd name="connsiteY3" fmla="*/ 9144000 h 9144000"/>
                <a:gd name="connsiteX4" fmla="*/ 1059582 w 3209850"/>
                <a:gd name="connsiteY4" fmla="*/ 9144000 h 9144000"/>
                <a:gd name="connsiteX5" fmla="*/ 0 w 3209850"/>
                <a:gd name="connsiteY5" fmla="*/ 0 h 9144000"/>
                <a:gd name="connsiteX0" fmla="*/ 0 w 3209850"/>
                <a:gd name="connsiteY0" fmla="*/ 0 h 9144000"/>
                <a:gd name="connsiteX1" fmla="*/ 2269581 w 3209850"/>
                <a:gd name="connsiteY1" fmla="*/ 0 h 9144000"/>
                <a:gd name="connsiteX2" fmla="*/ 3209850 w 3209850"/>
                <a:gd name="connsiteY2" fmla="*/ 4572000 h 9144000"/>
                <a:gd name="connsiteX3" fmla="*/ 2269581 w 3209850"/>
                <a:gd name="connsiteY3" fmla="*/ 9144000 h 9144000"/>
                <a:gd name="connsiteX4" fmla="*/ 0 w 3209850"/>
                <a:gd name="connsiteY4" fmla="*/ 9144000 h 9144000"/>
                <a:gd name="connsiteX5" fmla="*/ 0 w 3209850"/>
                <a:gd name="connsiteY5" fmla="*/ 0 h 9144000"/>
                <a:gd name="connsiteX0" fmla="*/ 0 w 3194547"/>
                <a:gd name="connsiteY0" fmla="*/ 0 h 9144000"/>
                <a:gd name="connsiteX1" fmla="*/ 2269581 w 3194547"/>
                <a:gd name="connsiteY1" fmla="*/ 0 h 9144000"/>
                <a:gd name="connsiteX2" fmla="*/ 3194547 w 3194547"/>
                <a:gd name="connsiteY2" fmla="*/ 4572000 h 9144000"/>
                <a:gd name="connsiteX3" fmla="*/ 2269581 w 3194547"/>
                <a:gd name="connsiteY3" fmla="*/ 9144000 h 9144000"/>
                <a:gd name="connsiteX4" fmla="*/ 0 w 3194547"/>
                <a:gd name="connsiteY4" fmla="*/ 9144000 h 9144000"/>
                <a:gd name="connsiteX5" fmla="*/ 0 w 3194547"/>
                <a:gd name="connsiteY5" fmla="*/ 0 h 91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4547" h="9144000">
                  <a:moveTo>
                    <a:pt x="0" y="0"/>
                  </a:moveTo>
                  <a:lnTo>
                    <a:pt x="2269581" y="0"/>
                  </a:lnTo>
                  <a:lnTo>
                    <a:pt x="3194547" y="4572000"/>
                  </a:lnTo>
                  <a:lnTo>
                    <a:pt x="2269581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6"/>
            <p:cNvGrpSpPr/>
            <p:nvPr/>
          </p:nvGrpSpPr>
          <p:grpSpPr>
            <a:xfrm>
              <a:off x="1592070" y="2581202"/>
              <a:ext cx="6074160" cy="2306589"/>
              <a:chOff x="2122760" y="2977124"/>
              <a:chExt cx="8098880" cy="3075451"/>
            </a:xfrm>
          </p:grpSpPr>
          <p:grpSp>
            <p:nvGrpSpPr>
              <p:cNvPr id="4" name="组合 17"/>
              <p:cNvGrpSpPr/>
              <p:nvPr/>
            </p:nvGrpSpPr>
            <p:grpSpPr>
              <a:xfrm>
                <a:off x="5311182" y="4482943"/>
                <a:ext cx="1569632" cy="1569632"/>
                <a:chOff x="3597680" y="4163031"/>
                <a:chExt cx="1569632" cy="1569632"/>
              </a:xfrm>
            </p:grpSpPr>
            <p:sp>
              <p:nvSpPr>
                <p:cNvPr id="13" name="泪滴形 8"/>
                <p:cNvSpPr/>
                <p:nvPr/>
              </p:nvSpPr>
              <p:spPr>
                <a:xfrm rot="18900000">
                  <a:off x="3597680" y="4163031"/>
                  <a:ext cx="1569632" cy="1569632"/>
                </a:xfrm>
                <a:prstGeom prst="teardrop">
                  <a:avLst/>
                </a:prstGeom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空心弧 10"/>
                <p:cNvSpPr/>
                <p:nvPr/>
              </p:nvSpPr>
              <p:spPr>
                <a:xfrm rot="16200000" flipV="1">
                  <a:off x="3681448" y="4246800"/>
                  <a:ext cx="1402095" cy="1402095"/>
                </a:xfrm>
                <a:prstGeom prst="blockArc">
                  <a:avLst>
                    <a:gd name="adj1" fmla="val 1474820"/>
                    <a:gd name="adj2" fmla="val 20250934"/>
                    <a:gd name="adj3" fmla="val 4521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" name="文本框 15"/>
              <p:cNvSpPr txBox="1"/>
              <p:nvPr/>
            </p:nvSpPr>
            <p:spPr>
              <a:xfrm>
                <a:off x="5499247" y="4913815"/>
                <a:ext cx="1553243" cy="697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8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測試</a:t>
                </a:r>
                <a:endParaRPr lang="zh-CN" altLang="en-US" sz="28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cxnSp>
            <p:nvCxnSpPr>
              <p:cNvPr id="11" name="直接连接符 20"/>
              <p:cNvCxnSpPr/>
              <p:nvPr/>
            </p:nvCxnSpPr>
            <p:spPr>
              <a:xfrm>
                <a:off x="6095998" y="3522963"/>
                <a:ext cx="0" cy="1269796"/>
              </a:xfrm>
              <a:prstGeom prst="line">
                <a:avLst/>
              </a:prstGeom>
              <a:ln w="47625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燕尾形 3"/>
              <p:cNvSpPr/>
              <p:nvPr/>
            </p:nvSpPr>
            <p:spPr>
              <a:xfrm rot="16200000" flipH="1" flipV="1">
                <a:off x="5755951" y="-656067"/>
                <a:ext cx="832497" cy="8098880"/>
              </a:xfrm>
              <a:custGeom>
                <a:avLst/>
                <a:gdLst>
                  <a:gd name="connsiteX0" fmla="*/ 0 w 504929"/>
                  <a:gd name="connsiteY0" fmla="*/ 0 h 2079076"/>
                  <a:gd name="connsiteX1" fmla="*/ 285714 w 504929"/>
                  <a:gd name="connsiteY1" fmla="*/ 0 h 2079076"/>
                  <a:gd name="connsiteX2" fmla="*/ 504929 w 504929"/>
                  <a:gd name="connsiteY2" fmla="*/ 1039538 h 2079076"/>
                  <a:gd name="connsiteX3" fmla="*/ 285714 w 504929"/>
                  <a:gd name="connsiteY3" fmla="*/ 2079076 h 2079076"/>
                  <a:gd name="connsiteX4" fmla="*/ 0 w 504929"/>
                  <a:gd name="connsiteY4" fmla="*/ 2079076 h 2079076"/>
                  <a:gd name="connsiteX5" fmla="*/ 219215 w 504929"/>
                  <a:gd name="connsiteY5" fmla="*/ 1039538 h 2079076"/>
                  <a:gd name="connsiteX6" fmla="*/ 0 w 504929"/>
                  <a:gd name="connsiteY6" fmla="*/ 0 h 2079076"/>
                  <a:gd name="connsiteX0" fmla="*/ 0 w 847829"/>
                  <a:gd name="connsiteY0" fmla="*/ 0 h 5165180"/>
                  <a:gd name="connsiteX1" fmla="*/ 628614 w 847829"/>
                  <a:gd name="connsiteY1" fmla="*/ 3086104 h 5165180"/>
                  <a:gd name="connsiteX2" fmla="*/ 847829 w 847829"/>
                  <a:gd name="connsiteY2" fmla="*/ 4125642 h 5165180"/>
                  <a:gd name="connsiteX3" fmla="*/ 628614 w 847829"/>
                  <a:gd name="connsiteY3" fmla="*/ 5165180 h 5165180"/>
                  <a:gd name="connsiteX4" fmla="*/ 342900 w 847829"/>
                  <a:gd name="connsiteY4" fmla="*/ 5165180 h 5165180"/>
                  <a:gd name="connsiteX5" fmla="*/ 562115 w 847829"/>
                  <a:gd name="connsiteY5" fmla="*/ 4125642 h 5165180"/>
                  <a:gd name="connsiteX6" fmla="*/ 0 w 847829"/>
                  <a:gd name="connsiteY6" fmla="*/ 0 h 5165180"/>
                  <a:gd name="connsiteX0" fmla="*/ 0 w 847829"/>
                  <a:gd name="connsiteY0" fmla="*/ 0 h 8098880"/>
                  <a:gd name="connsiteX1" fmla="*/ 628614 w 847829"/>
                  <a:gd name="connsiteY1" fmla="*/ 3086104 h 8098880"/>
                  <a:gd name="connsiteX2" fmla="*/ 847829 w 847829"/>
                  <a:gd name="connsiteY2" fmla="*/ 4125642 h 8098880"/>
                  <a:gd name="connsiteX3" fmla="*/ 628614 w 847829"/>
                  <a:gd name="connsiteY3" fmla="*/ 5165180 h 8098880"/>
                  <a:gd name="connsiteX4" fmla="*/ 25399 w 847829"/>
                  <a:gd name="connsiteY4" fmla="*/ 8098880 h 8098880"/>
                  <a:gd name="connsiteX5" fmla="*/ 562115 w 847829"/>
                  <a:gd name="connsiteY5" fmla="*/ 4125642 h 8098880"/>
                  <a:gd name="connsiteX6" fmla="*/ 0 w 847829"/>
                  <a:gd name="connsiteY6" fmla="*/ 0 h 809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7829" h="8098880">
                    <a:moveTo>
                      <a:pt x="0" y="0"/>
                    </a:moveTo>
                    <a:lnTo>
                      <a:pt x="628614" y="3086104"/>
                    </a:lnTo>
                    <a:lnTo>
                      <a:pt x="847829" y="4125642"/>
                    </a:lnTo>
                    <a:lnTo>
                      <a:pt x="628614" y="5165180"/>
                    </a:lnTo>
                    <a:lnTo>
                      <a:pt x="25399" y="8098880"/>
                    </a:lnTo>
                    <a:lnTo>
                      <a:pt x="562115" y="41256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" name="群組 31"/>
          <p:cNvGrpSpPr/>
          <p:nvPr/>
        </p:nvGrpSpPr>
        <p:grpSpPr>
          <a:xfrm>
            <a:off x="242565" y="123478"/>
            <a:ext cx="8754397" cy="2149207"/>
            <a:chOff x="242565" y="123478"/>
            <a:chExt cx="8754397" cy="2149207"/>
          </a:xfrm>
        </p:grpSpPr>
        <p:pic>
          <p:nvPicPr>
            <p:cNvPr id="24" name="Picture 5" descr="DSCF288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2565" y="123478"/>
              <a:ext cx="2397785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6" descr="IP4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63822" y="123478"/>
              <a:ext cx="2366087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5148065" y="1995686"/>
              <a:ext cx="23762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200" dirty="0">
                  <a:solidFill>
                    <a:schemeClr val="bg1"/>
                  </a:solidFill>
                  <a:ea typeface="微軟正黑體" pitchFamily="34" charset="-120"/>
                </a:rPr>
                <a:t>IP </a:t>
              </a:r>
              <a:r>
                <a:rPr lang="zh-TW" altLang="en-US" sz="1200" dirty="0">
                  <a:solidFill>
                    <a:schemeClr val="bg1"/>
                  </a:solidFill>
                  <a:ea typeface="微軟正黑體" pitchFamily="34" charset="-120"/>
                </a:rPr>
                <a:t>防水測試房</a:t>
              </a: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2771801" y="1995686"/>
              <a:ext cx="23042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dirty="0">
                  <a:solidFill>
                    <a:schemeClr val="bg1"/>
                  </a:solidFill>
                  <a:ea typeface="微軟正黑體" pitchFamily="34" charset="-120"/>
                </a:rPr>
                <a:t>鹽霧測試儀</a:t>
              </a:r>
            </a:p>
          </p:txBody>
        </p:sp>
        <p:pic>
          <p:nvPicPr>
            <p:cNvPr id="28" name="圖片 27" descr="鹽霧測試-1.jpg"/>
            <p:cNvPicPr>
              <a:picLocks noChangeAspect="1"/>
            </p:cNvPicPr>
            <p:nvPr/>
          </p:nvPicPr>
          <p:blipFill>
            <a:blip r:embed="rId5" cstate="print"/>
            <a:srcRect l="12600" t="17800" r="8651"/>
            <a:stretch>
              <a:fillRect/>
            </a:stretch>
          </p:blipFill>
          <p:spPr>
            <a:xfrm>
              <a:off x="2762845" y="123478"/>
              <a:ext cx="2299251" cy="1800000"/>
            </a:xfrm>
            <a:prstGeom prst="rect">
              <a:avLst/>
            </a:prstGeom>
          </p:spPr>
        </p:pic>
        <p:sp>
          <p:nvSpPr>
            <p:cNvPr id="29" name="矩形 6"/>
            <p:cNvSpPr>
              <a:spLocks noChangeArrowheads="1"/>
            </p:cNvSpPr>
            <p:nvPr/>
          </p:nvSpPr>
          <p:spPr bwMode="auto">
            <a:xfrm>
              <a:off x="7668344" y="1995686"/>
              <a:ext cx="129614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ea typeface="微軟正黑體" pitchFamily="34" charset="-120"/>
                </a:rPr>
                <a:t>拉力測試</a:t>
              </a:r>
              <a:endParaRPr lang="zh-TW" altLang="en-US" sz="1200" dirty="0">
                <a:solidFill>
                  <a:schemeClr val="bg1"/>
                </a:solidFill>
                <a:ea typeface="微軟正黑體" pitchFamily="34" charset="-120"/>
              </a:endParaRPr>
            </a:p>
          </p:txBody>
        </p:sp>
        <p:pic>
          <p:nvPicPr>
            <p:cNvPr id="30" name="圖片 29" descr="拉伸壓縮測試儀-修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46962" y="123478"/>
              <a:ext cx="1350000" cy="1800000"/>
            </a:xfrm>
            <a:prstGeom prst="rect">
              <a:avLst/>
            </a:prstGeom>
          </p:spPr>
        </p:pic>
        <p:sp>
          <p:nvSpPr>
            <p:cNvPr id="31" name="文字方塊 30"/>
            <p:cNvSpPr txBox="1"/>
            <p:nvPr/>
          </p:nvSpPr>
          <p:spPr>
            <a:xfrm>
              <a:off x="251520" y="1995686"/>
              <a:ext cx="23042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dirty="0" err="1">
                  <a:solidFill>
                    <a:schemeClr val="bg1"/>
                  </a:solidFill>
                  <a:ea typeface="微軟正黑體" pitchFamily="34" charset="-120"/>
                </a:rPr>
                <a:t>RoHS</a:t>
              </a:r>
              <a:r>
                <a:rPr lang="en-US" altLang="zh-TW" sz="1200" dirty="0">
                  <a:solidFill>
                    <a:schemeClr val="bg1"/>
                  </a:solidFill>
                  <a:ea typeface="微軟正黑體" pitchFamily="34" charset="-120"/>
                </a:rPr>
                <a:t>  </a:t>
              </a:r>
              <a:r>
                <a:rPr lang="zh-TW" altLang="en-US" sz="1200" dirty="0">
                  <a:solidFill>
                    <a:schemeClr val="bg1"/>
                  </a:solidFill>
                  <a:ea typeface="微軟正黑體" pitchFamily="34" charset="-120"/>
                </a:rPr>
                <a:t>重金屬測試儀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0" y="0"/>
            <a:ext cx="9144000" cy="35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3" name="Picture 3" descr="D:\cyna PC\09-世大logo\RISE LOGO 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44016"/>
            <a:ext cx="700687" cy="107157"/>
          </a:xfrm>
          <a:prstGeom prst="rect">
            <a:avLst/>
          </a:prstGeom>
          <a:noFill/>
        </p:spPr>
      </p:pic>
      <p:sp>
        <p:nvSpPr>
          <p:cNvPr id="33" name="手繪多邊形 32"/>
          <p:cNvSpPr/>
          <p:nvPr/>
        </p:nvSpPr>
        <p:spPr>
          <a:xfrm>
            <a:off x="6775768" y="0"/>
            <a:ext cx="648072" cy="50405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3195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3195 h 10000"/>
              <a:gd name="connsiteX0" fmla="*/ 0 w 10000"/>
              <a:gd name="connsiteY0" fmla="*/ 0 h 6805"/>
              <a:gd name="connsiteX1" fmla="*/ 10000 w 10000"/>
              <a:gd name="connsiteY1" fmla="*/ 0 h 6805"/>
              <a:gd name="connsiteX2" fmla="*/ 10000 w 10000"/>
              <a:gd name="connsiteY2" fmla="*/ 4805 h 6805"/>
              <a:gd name="connsiteX3" fmla="*/ 5000 w 10000"/>
              <a:gd name="connsiteY3" fmla="*/ 6805 h 6805"/>
              <a:gd name="connsiteX4" fmla="*/ 0 w 10000"/>
              <a:gd name="connsiteY4" fmla="*/ 4805 h 6805"/>
              <a:gd name="connsiteX5" fmla="*/ 0 w 10000"/>
              <a:gd name="connsiteY5" fmla="*/ 0 h 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6805">
                <a:moveTo>
                  <a:pt x="0" y="0"/>
                </a:moveTo>
                <a:lnTo>
                  <a:pt x="10000" y="0"/>
                </a:lnTo>
                <a:lnTo>
                  <a:pt x="10000" y="4805"/>
                </a:lnTo>
                <a:lnTo>
                  <a:pt x="5000" y="6805"/>
                </a:lnTo>
                <a:lnTo>
                  <a:pt x="0" y="48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4" name="標題 13"/>
          <p:cNvSpPr txBox="1">
            <a:spLocks/>
          </p:cNvSpPr>
          <p:nvPr/>
        </p:nvSpPr>
        <p:spPr>
          <a:xfrm>
            <a:off x="4644008" y="72008"/>
            <a:ext cx="4320480" cy="34954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zh-TW" altLang="en-US" sz="1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關於世大        世大行銷        世大研發        世大生產        世大案例</a:t>
            </a:r>
            <a:endParaRPr kumimoji="0" lang="zh-TW" altLang="en-US" sz="1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圖片 44" descr="avibg2.jpg"/>
          <p:cNvPicPr>
            <a:picLocks noChangeAspect="1"/>
          </p:cNvPicPr>
          <p:nvPr/>
        </p:nvPicPr>
        <p:blipFill>
          <a:blip r:embed="rId2" cstate="print"/>
          <a:srcRect t="10404"/>
          <a:stretch>
            <a:fillRect/>
          </a:stretch>
        </p:blipFill>
        <p:spPr>
          <a:xfrm>
            <a:off x="0" y="0"/>
            <a:ext cx="9175724" cy="5143500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-1" y="0"/>
            <a:ext cx="917695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群組 46"/>
          <p:cNvGrpSpPr/>
          <p:nvPr/>
        </p:nvGrpSpPr>
        <p:grpSpPr>
          <a:xfrm>
            <a:off x="0" y="5"/>
            <a:ext cx="9176954" cy="4887786"/>
            <a:chOff x="0" y="5"/>
            <a:chExt cx="9176954" cy="4887786"/>
          </a:xfrm>
        </p:grpSpPr>
        <p:sp>
          <p:nvSpPr>
            <p:cNvPr id="7" name="五边形 14"/>
            <p:cNvSpPr/>
            <p:nvPr/>
          </p:nvSpPr>
          <p:spPr>
            <a:xfrm rot="5400000">
              <a:off x="2991203" y="-2991198"/>
              <a:ext cx="3194547" cy="9176954"/>
            </a:xfrm>
            <a:custGeom>
              <a:avLst/>
              <a:gdLst>
                <a:gd name="connsiteX0" fmla="*/ 0 w 2150268"/>
                <a:gd name="connsiteY0" fmla="*/ 0 h 9144000"/>
                <a:gd name="connsiteX1" fmla="*/ 1209999 w 2150268"/>
                <a:gd name="connsiteY1" fmla="*/ 0 h 9144000"/>
                <a:gd name="connsiteX2" fmla="*/ 2150268 w 2150268"/>
                <a:gd name="connsiteY2" fmla="*/ 4572000 h 9144000"/>
                <a:gd name="connsiteX3" fmla="*/ 1209999 w 2150268"/>
                <a:gd name="connsiteY3" fmla="*/ 9144000 h 9144000"/>
                <a:gd name="connsiteX4" fmla="*/ 0 w 2150268"/>
                <a:gd name="connsiteY4" fmla="*/ 9144000 h 9144000"/>
                <a:gd name="connsiteX5" fmla="*/ 0 w 2150268"/>
                <a:gd name="connsiteY5" fmla="*/ 0 h 9144000"/>
                <a:gd name="connsiteX0" fmla="*/ 0 w 2654324"/>
                <a:gd name="connsiteY0" fmla="*/ 0 h 9144000"/>
                <a:gd name="connsiteX1" fmla="*/ 1714055 w 2654324"/>
                <a:gd name="connsiteY1" fmla="*/ 0 h 9144000"/>
                <a:gd name="connsiteX2" fmla="*/ 2654324 w 2654324"/>
                <a:gd name="connsiteY2" fmla="*/ 4572000 h 9144000"/>
                <a:gd name="connsiteX3" fmla="*/ 1714055 w 2654324"/>
                <a:gd name="connsiteY3" fmla="*/ 9144000 h 9144000"/>
                <a:gd name="connsiteX4" fmla="*/ 504056 w 2654324"/>
                <a:gd name="connsiteY4" fmla="*/ 9144000 h 9144000"/>
                <a:gd name="connsiteX5" fmla="*/ 0 w 2654324"/>
                <a:gd name="connsiteY5" fmla="*/ 0 h 9144000"/>
                <a:gd name="connsiteX0" fmla="*/ 0 w 3209850"/>
                <a:gd name="connsiteY0" fmla="*/ 0 h 9144000"/>
                <a:gd name="connsiteX1" fmla="*/ 2269581 w 3209850"/>
                <a:gd name="connsiteY1" fmla="*/ 0 h 9144000"/>
                <a:gd name="connsiteX2" fmla="*/ 3209850 w 3209850"/>
                <a:gd name="connsiteY2" fmla="*/ 4572000 h 9144000"/>
                <a:gd name="connsiteX3" fmla="*/ 2269581 w 3209850"/>
                <a:gd name="connsiteY3" fmla="*/ 9144000 h 9144000"/>
                <a:gd name="connsiteX4" fmla="*/ 1059582 w 3209850"/>
                <a:gd name="connsiteY4" fmla="*/ 9144000 h 9144000"/>
                <a:gd name="connsiteX5" fmla="*/ 0 w 3209850"/>
                <a:gd name="connsiteY5" fmla="*/ 0 h 9144000"/>
                <a:gd name="connsiteX0" fmla="*/ 0 w 3209850"/>
                <a:gd name="connsiteY0" fmla="*/ 0 h 9144000"/>
                <a:gd name="connsiteX1" fmla="*/ 2269581 w 3209850"/>
                <a:gd name="connsiteY1" fmla="*/ 0 h 9144000"/>
                <a:gd name="connsiteX2" fmla="*/ 3209850 w 3209850"/>
                <a:gd name="connsiteY2" fmla="*/ 4572000 h 9144000"/>
                <a:gd name="connsiteX3" fmla="*/ 2269581 w 3209850"/>
                <a:gd name="connsiteY3" fmla="*/ 9144000 h 9144000"/>
                <a:gd name="connsiteX4" fmla="*/ 0 w 3209850"/>
                <a:gd name="connsiteY4" fmla="*/ 9144000 h 9144000"/>
                <a:gd name="connsiteX5" fmla="*/ 0 w 3209850"/>
                <a:gd name="connsiteY5" fmla="*/ 0 h 9144000"/>
                <a:gd name="connsiteX0" fmla="*/ 0 w 3194547"/>
                <a:gd name="connsiteY0" fmla="*/ 0 h 9144000"/>
                <a:gd name="connsiteX1" fmla="*/ 2269581 w 3194547"/>
                <a:gd name="connsiteY1" fmla="*/ 0 h 9144000"/>
                <a:gd name="connsiteX2" fmla="*/ 3194547 w 3194547"/>
                <a:gd name="connsiteY2" fmla="*/ 4572000 h 9144000"/>
                <a:gd name="connsiteX3" fmla="*/ 2269581 w 3194547"/>
                <a:gd name="connsiteY3" fmla="*/ 9144000 h 9144000"/>
                <a:gd name="connsiteX4" fmla="*/ 0 w 3194547"/>
                <a:gd name="connsiteY4" fmla="*/ 9144000 h 9144000"/>
                <a:gd name="connsiteX5" fmla="*/ 0 w 3194547"/>
                <a:gd name="connsiteY5" fmla="*/ 0 h 91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4547" h="9144000">
                  <a:moveTo>
                    <a:pt x="0" y="0"/>
                  </a:moveTo>
                  <a:lnTo>
                    <a:pt x="2269581" y="0"/>
                  </a:lnTo>
                  <a:lnTo>
                    <a:pt x="3194547" y="4572000"/>
                  </a:lnTo>
                  <a:lnTo>
                    <a:pt x="2269581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6"/>
            <p:cNvGrpSpPr/>
            <p:nvPr/>
          </p:nvGrpSpPr>
          <p:grpSpPr>
            <a:xfrm>
              <a:off x="1592070" y="2581202"/>
              <a:ext cx="6074160" cy="2306589"/>
              <a:chOff x="2122760" y="2977124"/>
              <a:chExt cx="8098880" cy="3075451"/>
            </a:xfrm>
          </p:grpSpPr>
          <p:grpSp>
            <p:nvGrpSpPr>
              <p:cNvPr id="4" name="组合 17"/>
              <p:cNvGrpSpPr/>
              <p:nvPr/>
            </p:nvGrpSpPr>
            <p:grpSpPr>
              <a:xfrm>
                <a:off x="5311182" y="4482943"/>
                <a:ext cx="1569632" cy="1569632"/>
                <a:chOff x="3597680" y="4163031"/>
                <a:chExt cx="1569632" cy="1569632"/>
              </a:xfrm>
            </p:grpSpPr>
            <p:sp>
              <p:nvSpPr>
                <p:cNvPr id="13" name="泪滴形 8"/>
                <p:cNvSpPr/>
                <p:nvPr/>
              </p:nvSpPr>
              <p:spPr>
                <a:xfrm rot="18900000">
                  <a:off x="3597680" y="4163031"/>
                  <a:ext cx="1569632" cy="1569632"/>
                </a:xfrm>
                <a:prstGeom prst="teardrop">
                  <a:avLst/>
                </a:prstGeom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空心弧 10"/>
                <p:cNvSpPr/>
                <p:nvPr/>
              </p:nvSpPr>
              <p:spPr>
                <a:xfrm rot="16200000" flipV="1">
                  <a:off x="3681448" y="4246800"/>
                  <a:ext cx="1402095" cy="1402095"/>
                </a:xfrm>
                <a:prstGeom prst="blockArc">
                  <a:avLst>
                    <a:gd name="adj1" fmla="val 1474820"/>
                    <a:gd name="adj2" fmla="val 20250934"/>
                    <a:gd name="adj3" fmla="val 4521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" name="文本框 15"/>
              <p:cNvSpPr txBox="1"/>
              <p:nvPr/>
            </p:nvSpPr>
            <p:spPr>
              <a:xfrm>
                <a:off x="5499247" y="4913815"/>
                <a:ext cx="1553243" cy="697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8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測試</a:t>
                </a:r>
                <a:endParaRPr lang="zh-CN" altLang="en-US" sz="28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cxnSp>
            <p:nvCxnSpPr>
              <p:cNvPr id="11" name="直接连接符 20"/>
              <p:cNvCxnSpPr/>
              <p:nvPr/>
            </p:nvCxnSpPr>
            <p:spPr>
              <a:xfrm>
                <a:off x="6095998" y="3522963"/>
                <a:ext cx="0" cy="1269796"/>
              </a:xfrm>
              <a:prstGeom prst="line">
                <a:avLst/>
              </a:prstGeom>
              <a:ln w="47625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燕尾形 3"/>
              <p:cNvSpPr/>
              <p:nvPr/>
            </p:nvSpPr>
            <p:spPr>
              <a:xfrm rot="16200000" flipH="1" flipV="1">
                <a:off x="5755951" y="-656067"/>
                <a:ext cx="832497" cy="8098880"/>
              </a:xfrm>
              <a:custGeom>
                <a:avLst/>
                <a:gdLst>
                  <a:gd name="connsiteX0" fmla="*/ 0 w 504929"/>
                  <a:gd name="connsiteY0" fmla="*/ 0 h 2079076"/>
                  <a:gd name="connsiteX1" fmla="*/ 285714 w 504929"/>
                  <a:gd name="connsiteY1" fmla="*/ 0 h 2079076"/>
                  <a:gd name="connsiteX2" fmla="*/ 504929 w 504929"/>
                  <a:gd name="connsiteY2" fmla="*/ 1039538 h 2079076"/>
                  <a:gd name="connsiteX3" fmla="*/ 285714 w 504929"/>
                  <a:gd name="connsiteY3" fmla="*/ 2079076 h 2079076"/>
                  <a:gd name="connsiteX4" fmla="*/ 0 w 504929"/>
                  <a:gd name="connsiteY4" fmla="*/ 2079076 h 2079076"/>
                  <a:gd name="connsiteX5" fmla="*/ 219215 w 504929"/>
                  <a:gd name="connsiteY5" fmla="*/ 1039538 h 2079076"/>
                  <a:gd name="connsiteX6" fmla="*/ 0 w 504929"/>
                  <a:gd name="connsiteY6" fmla="*/ 0 h 2079076"/>
                  <a:gd name="connsiteX0" fmla="*/ 0 w 847829"/>
                  <a:gd name="connsiteY0" fmla="*/ 0 h 5165180"/>
                  <a:gd name="connsiteX1" fmla="*/ 628614 w 847829"/>
                  <a:gd name="connsiteY1" fmla="*/ 3086104 h 5165180"/>
                  <a:gd name="connsiteX2" fmla="*/ 847829 w 847829"/>
                  <a:gd name="connsiteY2" fmla="*/ 4125642 h 5165180"/>
                  <a:gd name="connsiteX3" fmla="*/ 628614 w 847829"/>
                  <a:gd name="connsiteY3" fmla="*/ 5165180 h 5165180"/>
                  <a:gd name="connsiteX4" fmla="*/ 342900 w 847829"/>
                  <a:gd name="connsiteY4" fmla="*/ 5165180 h 5165180"/>
                  <a:gd name="connsiteX5" fmla="*/ 562115 w 847829"/>
                  <a:gd name="connsiteY5" fmla="*/ 4125642 h 5165180"/>
                  <a:gd name="connsiteX6" fmla="*/ 0 w 847829"/>
                  <a:gd name="connsiteY6" fmla="*/ 0 h 5165180"/>
                  <a:gd name="connsiteX0" fmla="*/ 0 w 847829"/>
                  <a:gd name="connsiteY0" fmla="*/ 0 h 8098880"/>
                  <a:gd name="connsiteX1" fmla="*/ 628614 w 847829"/>
                  <a:gd name="connsiteY1" fmla="*/ 3086104 h 8098880"/>
                  <a:gd name="connsiteX2" fmla="*/ 847829 w 847829"/>
                  <a:gd name="connsiteY2" fmla="*/ 4125642 h 8098880"/>
                  <a:gd name="connsiteX3" fmla="*/ 628614 w 847829"/>
                  <a:gd name="connsiteY3" fmla="*/ 5165180 h 8098880"/>
                  <a:gd name="connsiteX4" fmla="*/ 25399 w 847829"/>
                  <a:gd name="connsiteY4" fmla="*/ 8098880 h 8098880"/>
                  <a:gd name="connsiteX5" fmla="*/ 562115 w 847829"/>
                  <a:gd name="connsiteY5" fmla="*/ 4125642 h 8098880"/>
                  <a:gd name="connsiteX6" fmla="*/ 0 w 847829"/>
                  <a:gd name="connsiteY6" fmla="*/ 0 h 809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7829" h="8098880">
                    <a:moveTo>
                      <a:pt x="0" y="0"/>
                    </a:moveTo>
                    <a:lnTo>
                      <a:pt x="628614" y="3086104"/>
                    </a:lnTo>
                    <a:lnTo>
                      <a:pt x="847829" y="4125642"/>
                    </a:lnTo>
                    <a:lnTo>
                      <a:pt x="628614" y="5165180"/>
                    </a:lnTo>
                    <a:lnTo>
                      <a:pt x="25399" y="8098880"/>
                    </a:lnTo>
                    <a:lnTo>
                      <a:pt x="562115" y="41256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2" name="群組 21"/>
          <p:cNvGrpSpPr/>
          <p:nvPr/>
        </p:nvGrpSpPr>
        <p:grpSpPr>
          <a:xfrm>
            <a:off x="179512" y="123478"/>
            <a:ext cx="8784976" cy="2518539"/>
            <a:chOff x="179512" y="123478"/>
            <a:chExt cx="8784976" cy="2518539"/>
          </a:xfrm>
        </p:grpSpPr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79512" y="1995686"/>
              <a:ext cx="21237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ea typeface="微軟正黑體" pitchFamily="34" charset="-120"/>
                </a:rPr>
                <a:t>防風罩</a:t>
              </a:r>
              <a:endParaRPr lang="en-US" altLang="zh-CN" sz="1200" dirty="0">
                <a:solidFill>
                  <a:schemeClr val="bg1"/>
                </a:solidFill>
                <a:ea typeface="微軟正黑體" pitchFamily="34" charset="-120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ea typeface="微軟正黑體" pitchFamily="34" charset="-120"/>
                </a:rPr>
                <a:t>正常環境溫度</a:t>
              </a:r>
              <a:r>
                <a:rPr lang="en-US" altLang="zh-CN" sz="1200" dirty="0">
                  <a:solidFill>
                    <a:schemeClr val="bg1"/>
                  </a:solidFill>
                  <a:ea typeface="微軟正黑體" pitchFamily="34" charset="-120"/>
                </a:rPr>
                <a:t>(25</a:t>
              </a:r>
              <a:r>
                <a:rPr lang="en-US" altLang="zh-TW" sz="1200" dirty="0">
                  <a:solidFill>
                    <a:schemeClr val="bg1"/>
                  </a:solidFill>
                  <a:ea typeface="微軟正黑體" pitchFamily="34" charset="-120"/>
                </a:rPr>
                <a:t>℃</a:t>
              </a:r>
              <a:r>
                <a:rPr lang="en-US" altLang="zh-CN" sz="1200" dirty="0">
                  <a:solidFill>
                    <a:schemeClr val="bg1"/>
                  </a:solidFill>
                  <a:ea typeface="微軟正黑體" pitchFamily="34" charset="-120"/>
                </a:rPr>
                <a:t>)</a:t>
              </a:r>
              <a:r>
                <a:rPr lang="zh-CN" altLang="en-US" sz="1200" dirty="0">
                  <a:solidFill>
                    <a:schemeClr val="bg1"/>
                  </a:solidFill>
                  <a:ea typeface="微軟正黑體" pitchFamily="34" charset="-120"/>
                </a:rPr>
                <a:t>測試</a:t>
              </a:r>
              <a:endParaRPr lang="en-US" altLang="zh-TW" sz="1200" dirty="0">
                <a:solidFill>
                  <a:schemeClr val="bg1"/>
                </a:solidFill>
                <a:ea typeface="微軟正黑體" pitchFamily="34" charset="-120"/>
              </a:endParaRPr>
            </a:p>
          </p:txBody>
        </p:sp>
        <p:sp>
          <p:nvSpPr>
            <p:cNvPr id="32" name="矩形 31"/>
            <p:cNvSpPr>
              <a:spLocks noChangeArrowheads="1"/>
            </p:cNvSpPr>
            <p:nvPr/>
          </p:nvSpPr>
          <p:spPr bwMode="auto">
            <a:xfrm>
              <a:off x="2752017" y="1995686"/>
              <a:ext cx="169790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ea typeface="微軟正黑體" pitchFamily="34" charset="-120"/>
                </a:rPr>
                <a:t>耐久測試</a:t>
              </a:r>
              <a:r>
                <a:rPr lang="en-US" altLang="zh-CN" sz="1200" dirty="0">
                  <a:solidFill>
                    <a:schemeClr val="bg1"/>
                  </a:solidFill>
                  <a:ea typeface="微軟正黑體" pitchFamily="34" charset="-120"/>
                </a:rPr>
                <a:t>(25</a:t>
              </a:r>
              <a:r>
                <a:rPr lang="en-US" altLang="zh-TW" sz="1200" dirty="0">
                  <a:solidFill>
                    <a:schemeClr val="bg1"/>
                  </a:solidFill>
                  <a:ea typeface="微軟正黑體" pitchFamily="34" charset="-120"/>
                </a:rPr>
                <a:t> ℃ </a:t>
              </a:r>
              <a:r>
                <a:rPr lang="en-US" altLang="zh-CN" sz="1200" dirty="0">
                  <a:solidFill>
                    <a:schemeClr val="bg1"/>
                  </a:solidFill>
                  <a:ea typeface="微軟正黑體" pitchFamily="34" charset="-120"/>
                </a:rPr>
                <a:t>+10</a:t>
              </a:r>
              <a:r>
                <a:rPr lang="en-US" altLang="zh-TW" sz="1200" dirty="0">
                  <a:solidFill>
                    <a:schemeClr val="bg1"/>
                  </a:solidFill>
                  <a:ea typeface="微軟正黑體" pitchFamily="34" charset="-120"/>
                </a:rPr>
                <a:t> ℃</a:t>
              </a:r>
              <a:r>
                <a:rPr lang="en-US" altLang="zh-CN" sz="1200" dirty="0">
                  <a:solidFill>
                    <a:schemeClr val="bg1"/>
                  </a:solidFill>
                  <a:ea typeface="微軟正黑體" pitchFamily="34" charset="-120"/>
                </a:rPr>
                <a:t>)</a:t>
              </a:r>
              <a:endParaRPr lang="en-US" altLang="zh-TW" sz="1200" dirty="0">
                <a:solidFill>
                  <a:schemeClr val="bg1"/>
                </a:solidFill>
                <a:ea typeface="微軟正黑體" pitchFamily="34" charset="-120"/>
              </a:endParaRPr>
            </a:p>
          </p:txBody>
        </p:sp>
        <p:pic>
          <p:nvPicPr>
            <p:cNvPr id="33" name="圖片 32" descr="老化房-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1760" y="123478"/>
              <a:ext cx="2400000" cy="1800000"/>
            </a:xfrm>
            <a:prstGeom prst="rect">
              <a:avLst/>
            </a:prstGeom>
          </p:spPr>
        </p:pic>
        <p:pic>
          <p:nvPicPr>
            <p:cNvPr id="34" name="圖片 33" descr="防風罩-1-修.jpg"/>
            <p:cNvPicPr>
              <a:picLocks noChangeAspect="1"/>
            </p:cNvPicPr>
            <p:nvPr/>
          </p:nvPicPr>
          <p:blipFill>
            <a:blip r:embed="rId4" cstate="print"/>
            <a:srcRect r="11511"/>
            <a:stretch>
              <a:fillRect/>
            </a:stretch>
          </p:blipFill>
          <p:spPr>
            <a:xfrm>
              <a:off x="179512" y="123478"/>
              <a:ext cx="2123728" cy="1800000"/>
            </a:xfrm>
            <a:prstGeom prst="rect">
              <a:avLst/>
            </a:prstGeom>
          </p:spPr>
        </p:pic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4860032" y="1995686"/>
              <a:ext cx="149629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200" dirty="0">
                  <a:solidFill>
                    <a:schemeClr val="bg1"/>
                  </a:solidFill>
                  <a:ea typeface="微軟正黑體" pitchFamily="34" charset="-120"/>
                </a:rPr>
                <a:t>恆溫恆濕測試箱 </a:t>
              </a:r>
              <a:endParaRPr lang="en-US" altLang="zh-TW" sz="1200" dirty="0">
                <a:solidFill>
                  <a:schemeClr val="bg1"/>
                </a:solidFill>
                <a:ea typeface="微軟正黑體" pitchFamily="34" charset="-120"/>
              </a:endParaRPr>
            </a:p>
            <a:p>
              <a:pPr algn="ctr"/>
              <a:r>
                <a:rPr lang="zh-TW" altLang="en-US" sz="1200" dirty="0">
                  <a:solidFill>
                    <a:schemeClr val="bg1"/>
                  </a:solidFill>
                  <a:ea typeface="微軟正黑體" pitchFamily="34" charset="-120"/>
                </a:rPr>
                <a:t>（</a:t>
              </a:r>
              <a:r>
                <a:rPr lang="en-US" altLang="zh-TW" sz="1200" dirty="0">
                  <a:solidFill>
                    <a:schemeClr val="bg1"/>
                  </a:solidFill>
                  <a:ea typeface="微軟正黑體" pitchFamily="34" charset="-120"/>
                </a:rPr>
                <a:t>-50℃~150℃</a:t>
              </a:r>
              <a:r>
                <a:rPr lang="zh-TW" altLang="en-US" sz="1200" dirty="0">
                  <a:solidFill>
                    <a:schemeClr val="bg1"/>
                  </a:solidFill>
                  <a:ea typeface="微軟正黑體" pitchFamily="34" charset="-120"/>
                </a:rPr>
                <a:t>）</a:t>
              </a:r>
              <a:endParaRPr lang="en-US" altLang="zh-TW" sz="1200" dirty="0">
                <a:solidFill>
                  <a:schemeClr val="bg1"/>
                </a:solidFill>
                <a:ea typeface="微軟正黑體" pitchFamily="34" charset="-120"/>
              </a:endParaRPr>
            </a:p>
          </p:txBody>
        </p:sp>
        <p:pic>
          <p:nvPicPr>
            <p:cNvPr id="36" name="圖片 35" descr="恆溫恆濕測試儀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2040" y="123478"/>
              <a:ext cx="1350000" cy="1800000"/>
            </a:xfrm>
            <a:prstGeom prst="rect">
              <a:avLst/>
            </a:prstGeom>
          </p:spPr>
        </p:pic>
        <p:pic>
          <p:nvPicPr>
            <p:cNvPr id="37" name="圖片 36" descr="119A1141.JPG"/>
            <p:cNvPicPr>
              <a:picLocks noChangeAspect="1"/>
            </p:cNvPicPr>
            <p:nvPr/>
          </p:nvPicPr>
          <p:blipFill>
            <a:blip r:embed="rId6" cstate="print"/>
            <a:srcRect r="3982"/>
            <a:stretch>
              <a:fillRect/>
            </a:stretch>
          </p:blipFill>
          <p:spPr>
            <a:xfrm>
              <a:off x="6371992" y="123478"/>
              <a:ext cx="2592496" cy="1800000"/>
            </a:xfrm>
            <a:prstGeom prst="rect">
              <a:avLst/>
            </a:prstGeom>
          </p:spPr>
        </p:pic>
        <p:sp>
          <p:nvSpPr>
            <p:cNvPr id="38" name="矩形 37"/>
            <p:cNvSpPr>
              <a:spLocks noChangeArrowheads="1"/>
            </p:cNvSpPr>
            <p:nvPr/>
          </p:nvSpPr>
          <p:spPr bwMode="auto">
            <a:xfrm>
              <a:off x="6372200" y="1995686"/>
              <a:ext cx="259228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ea typeface="微軟正黑體" pitchFamily="34" charset="-120"/>
                </a:rPr>
                <a:t>材料耐燃等級測試儀</a:t>
              </a:r>
              <a:endParaRPr lang="en-US" altLang="zh-CN" sz="1200" dirty="0">
                <a:solidFill>
                  <a:schemeClr val="bg1"/>
                </a:solidFill>
                <a:ea typeface="微軟正黑體" pitchFamily="34" charset="-120"/>
              </a:endParaRPr>
            </a:p>
            <a:p>
              <a:pPr algn="ctr"/>
              <a:r>
                <a:rPr lang="zh-TW" altLang="en-US" sz="1200" dirty="0">
                  <a:solidFill>
                    <a:schemeClr val="bg1"/>
                  </a:solidFill>
                  <a:ea typeface="微軟正黑體" pitchFamily="34" charset="-120"/>
                </a:rPr>
                <a:t>包裝跌落測試儀</a:t>
              </a:r>
              <a:endParaRPr lang="en-US" altLang="zh-TW" sz="1200" dirty="0">
                <a:solidFill>
                  <a:schemeClr val="bg1"/>
                </a:solidFill>
                <a:ea typeface="微軟正黑體" pitchFamily="34" charset="-120"/>
              </a:endParaRPr>
            </a:p>
            <a:p>
              <a:pPr algn="ctr"/>
              <a:r>
                <a:rPr lang="zh-TW" altLang="en-US" sz="1200" dirty="0">
                  <a:solidFill>
                    <a:schemeClr val="bg1"/>
                  </a:solidFill>
                  <a:ea typeface="微軟正黑體" pitchFamily="34" charset="-120"/>
                </a:rPr>
                <a:t>落錘衝擊測試儀</a:t>
              </a:r>
              <a:endParaRPr lang="en-US" altLang="zh-TW" sz="1200" dirty="0">
                <a:solidFill>
                  <a:schemeClr val="bg1"/>
                </a:solidFill>
                <a:ea typeface="微軟正黑體" pitchFamily="34" charset="-12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0"/>
            <a:ext cx="9144000" cy="35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5" name="Picture 3" descr="D:\cyna PC\09-世大logo\RISE LOGO 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44016"/>
            <a:ext cx="700687" cy="107157"/>
          </a:xfrm>
          <a:prstGeom prst="rect">
            <a:avLst/>
          </a:prstGeom>
          <a:noFill/>
        </p:spPr>
      </p:pic>
      <p:sp>
        <p:nvSpPr>
          <p:cNvPr id="26" name="手繪多邊形 25"/>
          <p:cNvSpPr/>
          <p:nvPr/>
        </p:nvSpPr>
        <p:spPr>
          <a:xfrm>
            <a:off x="6775768" y="0"/>
            <a:ext cx="648072" cy="50405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3195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3195 h 10000"/>
              <a:gd name="connsiteX0" fmla="*/ 0 w 10000"/>
              <a:gd name="connsiteY0" fmla="*/ 0 h 6805"/>
              <a:gd name="connsiteX1" fmla="*/ 10000 w 10000"/>
              <a:gd name="connsiteY1" fmla="*/ 0 h 6805"/>
              <a:gd name="connsiteX2" fmla="*/ 10000 w 10000"/>
              <a:gd name="connsiteY2" fmla="*/ 4805 h 6805"/>
              <a:gd name="connsiteX3" fmla="*/ 5000 w 10000"/>
              <a:gd name="connsiteY3" fmla="*/ 6805 h 6805"/>
              <a:gd name="connsiteX4" fmla="*/ 0 w 10000"/>
              <a:gd name="connsiteY4" fmla="*/ 4805 h 6805"/>
              <a:gd name="connsiteX5" fmla="*/ 0 w 10000"/>
              <a:gd name="connsiteY5" fmla="*/ 0 h 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6805">
                <a:moveTo>
                  <a:pt x="0" y="0"/>
                </a:moveTo>
                <a:lnTo>
                  <a:pt x="10000" y="0"/>
                </a:lnTo>
                <a:lnTo>
                  <a:pt x="10000" y="4805"/>
                </a:lnTo>
                <a:lnTo>
                  <a:pt x="5000" y="6805"/>
                </a:lnTo>
                <a:lnTo>
                  <a:pt x="0" y="48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7" name="標題 13"/>
          <p:cNvSpPr txBox="1">
            <a:spLocks/>
          </p:cNvSpPr>
          <p:nvPr/>
        </p:nvSpPr>
        <p:spPr>
          <a:xfrm>
            <a:off x="4644008" y="72008"/>
            <a:ext cx="4320480" cy="34954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zh-TW" altLang="en-US" sz="1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關於世大        世大行銷        世大研發        世大生產        世大案例</a:t>
            </a:r>
            <a:endParaRPr kumimoji="0" lang="zh-TW" altLang="en-US" sz="1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85000"/>
            <a:lumOff val="1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870</Words>
  <Application>Microsoft Office PowerPoint</Application>
  <PresentationFormat>如螢幕大小 (16:9)</PresentationFormat>
  <Paragraphs>136</Paragraphs>
  <Slides>16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投影片 1</vt:lpstr>
      <vt:lpstr>投影片 2</vt:lpstr>
      <vt:lpstr>投影片 3</vt:lpstr>
      <vt:lpstr>我們的認證</vt:lpstr>
      <vt:lpstr>我們的研發</vt:lpstr>
      <vt:lpstr>自有實驗室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鍾佳容</dc:creator>
  <cp:lastModifiedBy>鍾佳容</cp:lastModifiedBy>
  <cp:revision>136</cp:revision>
  <dcterms:created xsi:type="dcterms:W3CDTF">2022-11-03T02:06:59Z</dcterms:created>
  <dcterms:modified xsi:type="dcterms:W3CDTF">2022-11-25T05:45:02Z</dcterms:modified>
</cp:coreProperties>
</file>